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79" r:id="rId2"/>
    <p:sldId id="326" r:id="rId3"/>
    <p:sldId id="320" r:id="rId4"/>
    <p:sldId id="292" r:id="rId5"/>
    <p:sldId id="330" r:id="rId6"/>
    <p:sldId id="319" r:id="rId7"/>
    <p:sldId id="334" r:id="rId8"/>
    <p:sldId id="321" r:id="rId9"/>
    <p:sldId id="297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60" r:id="rId33"/>
    <p:sldId id="357" r:id="rId34"/>
    <p:sldId id="358" r:id="rId35"/>
    <p:sldId id="359" r:id="rId36"/>
    <p:sldId id="328" r:id="rId3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31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73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208" y="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7715CF-3D7C-604F-9607-826C87D1CF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0FAA96-BCDC-BA40-BB0C-ABE9C27D4E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C6FC4-6389-1248-AA05-4672B150D2EF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0D1EF-5AB1-124C-AE84-F758ECBB7A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2F80B-EFB4-B94E-98CD-9DF24FDAD9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C8971-D105-2440-8697-DB69E418A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44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E4218-1CE1-40F3-9B21-E6874FC47F4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DF92A-2CA4-4477-AED1-2CBB85906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7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6394210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22226" y="305135"/>
            <a:ext cx="6394210" cy="879853"/>
          </a:xfrm>
        </p:spPr>
        <p:txBody>
          <a:bodyPr/>
          <a:lstStyle>
            <a:lvl1pPr>
              <a:defRPr b="1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5543566"/>
            <a:ext cx="2124460" cy="762002"/>
          </a:xfrm>
          <a:prstGeom prst="rect">
            <a:avLst/>
          </a:prstGeom>
        </p:spPr>
      </p:pic>
      <p:sp>
        <p:nvSpPr>
          <p:cNvPr id="20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1/22/20</a:t>
            </a:fld>
            <a:endParaRPr lang="en-US" dirty="0"/>
          </a:p>
        </p:txBody>
      </p:sp>
      <p:sp>
        <p:nvSpPr>
          <p:cNvPr id="2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16171" y="4565585"/>
            <a:ext cx="3921163" cy="6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09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080" userDrawn="1">
          <p15:clr>
            <a:srgbClr val="FBAE40"/>
          </p15:clr>
        </p15:guide>
        <p15:guide id="3" orient="horz" pos="151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3" b="354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106" y="1024128"/>
            <a:ext cx="7104916" cy="1124331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4106" y="2532602"/>
            <a:ext cx="7104916" cy="352529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4106" y="6319026"/>
            <a:ext cx="1248747" cy="365125"/>
          </a:xfrm>
        </p:spPr>
        <p:txBody>
          <a:bodyPr/>
          <a:lstStyle/>
          <a:p>
            <a:fld id="{4DEC88EE-D10F-493F-9ECD-30EE797FB127}" type="datetime1">
              <a:rPr lang="en-US" smtClean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3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16" userDrawn="1">
          <p15:clr>
            <a:srgbClr val="FBAE40"/>
          </p15:clr>
        </p15:guide>
        <p15:guide id="2" pos="487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106" y="1024128"/>
            <a:ext cx="7104916" cy="1124331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4106" y="2532601"/>
            <a:ext cx="7104916" cy="35723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4400" b="1" cap="all" baseline="0">
                <a:solidFill>
                  <a:schemeClr val="tx2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4106" y="6319026"/>
            <a:ext cx="1248747" cy="365125"/>
          </a:xfrm>
        </p:spPr>
        <p:txBody>
          <a:bodyPr/>
          <a:lstStyle/>
          <a:p>
            <a:fld id="{22F16B01-B52B-4726-8C31-495C0970BD0A}" type="datetime1">
              <a:rPr lang="en-US" smtClean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6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72" userDrawn="1">
          <p15:clr>
            <a:srgbClr val="FBAE40"/>
          </p15:clr>
        </p15:guide>
        <p15:guide id="2" orient="horz" pos="38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2223" y="1978836"/>
            <a:ext cx="3672000" cy="4027196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Font typeface="Courier New" panose="02070309020205020404" pitchFamily="49" charset="0"/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5558" y="1978836"/>
            <a:ext cx="3672000" cy="4027196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Font typeface="Courier New" panose="02070309020205020404" pitchFamily="49" charset="0"/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901C5-76B9-4AAA-927C-13C49F5C1DEB}" type="datetime1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8068893" y="1978836"/>
            <a:ext cx="3672000" cy="4027196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Font typeface="Courier New" panose="02070309020205020404" pitchFamily="49" charset="0"/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522CC6-2C19-0E49-A956-8207ECB4DB2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22224" y="1371600"/>
            <a:ext cx="3671999" cy="420624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87651AC-E648-7346-AD2F-74FFE6477757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245558" y="1371600"/>
            <a:ext cx="3671999" cy="420624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BC22DEA-6159-EC4D-A39B-5231D8719FE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068892" y="1371600"/>
            <a:ext cx="3671999" cy="420624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1683286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 userDrawn="1">
          <p15:clr>
            <a:srgbClr val="FBAE40"/>
          </p15:clr>
        </p15:guide>
        <p15:guide id="2" orient="horz" pos="37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2223" y="1452286"/>
            <a:ext cx="3672000" cy="4553746"/>
          </a:xfrm>
        </p:spPr>
        <p:txBody>
          <a:bodyPr/>
          <a:lstStyle>
            <a:lvl1pPr algn="l">
              <a:defRPr/>
            </a:lvl1pPr>
            <a:lvl2pPr marL="631825" indent="-174625" algn="l"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5558" y="1452286"/>
            <a:ext cx="3672000" cy="4553746"/>
          </a:xfrm>
        </p:spPr>
        <p:txBody>
          <a:bodyPr/>
          <a:lstStyle>
            <a:lvl1pPr algn="l">
              <a:defRPr/>
            </a:lvl1pPr>
            <a:lvl2pPr marL="631825" indent="-174625" algn="l"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901C5-76B9-4AAA-927C-13C49F5C1DEB}" type="datetime1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8068893" y="1452286"/>
            <a:ext cx="3672000" cy="4553746"/>
          </a:xfrm>
        </p:spPr>
        <p:txBody>
          <a:bodyPr/>
          <a:lstStyle>
            <a:lvl1pPr algn="l">
              <a:defRPr/>
            </a:lvl1pPr>
            <a:lvl2pPr marL="631825" indent="-174625" algn="l"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3015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>
          <p15:clr>
            <a:srgbClr val="FBAE40"/>
          </p15:clr>
        </p15:guide>
        <p15:guide id="2" orient="horz" pos="37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7EA70-57C7-4448-B99C-3A90B91C2696}" type="datetime1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94448" y="6319026"/>
            <a:ext cx="5954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7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 userDrawn="1">
          <p15:clr>
            <a:srgbClr val="FBAE40"/>
          </p15:clr>
        </p15:guide>
        <p15:guide id="2" orient="horz" pos="37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226" y="1380941"/>
            <a:ext cx="11318667" cy="417867"/>
          </a:xfrm>
        </p:spPr>
        <p:txBody>
          <a:bodyPr anchor="ctr">
            <a:norm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226" y="1994760"/>
            <a:ext cx="11318667" cy="401415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CD8-F5C3-470C-A217-39958D017596}" type="datetime1">
              <a:rPr lang="en-US" smtClean="0"/>
              <a:t>1/22/20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6984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 userDrawn="1">
          <p15:clr>
            <a:srgbClr val="FBAE40"/>
          </p15:clr>
        </p15:guide>
        <p15:guide id="2" orient="horz" pos="37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1399" y="1470215"/>
            <a:ext cx="8159494" cy="2097819"/>
          </a:xfrm>
        </p:spPr>
        <p:txBody>
          <a:bodyPr/>
          <a:lstStyle>
            <a:lvl1pPr marL="0" indent="0">
              <a:buNone/>
              <a:defRPr b="1">
                <a:latin typeface="Corbel" panose="020B0503020204020204" pitchFamily="34" charset="0"/>
              </a:defRPr>
            </a:lvl1pPr>
            <a:lvl2pPr marL="0" indent="0">
              <a:buNone/>
              <a:defRPr>
                <a:solidFill>
                  <a:schemeClr val="tx2"/>
                </a:solidFill>
                <a:latin typeface="Corbel" panose="020B0503020204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1399" y="3787687"/>
            <a:ext cx="8159494" cy="2098199"/>
          </a:xfrm>
        </p:spPr>
        <p:txBody>
          <a:bodyPr/>
          <a:lstStyle>
            <a:lvl1pPr marL="0" indent="0">
              <a:buNone/>
              <a:defRPr b="1">
                <a:latin typeface="Corbel" panose="020B0503020204020204" pitchFamily="34" charset="0"/>
              </a:defRPr>
            </a:lvl1pPr>
            <a:lvl2pPr marL="0" indent="0">
              <a:buNone/>
              <a:defRPr>
                <a:solidFill>
                  <a:schemeClr val="tx2"/>
                </a:solidFill>
                <a:latin typeface="Corbel" panose="020B0503020204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80736-8CEF-4A70-8560-572F7A295986}" type="datetime1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22275" y="1469573"/>
            <a:ext cx="3002243" cy="2099109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22275" y="3787687"/>
            <a:ext cx="3002243" cy="209910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53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92" userDrawn="1">
          <p15:clr>
            <a:srgbClr val="FBAE40"/>
          </p15:clr>
        </p15:guide>
        <p15:guide id="2" pos="722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2224" y="1452286"/>
            <a:ext cx="5580000" cy="4547298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0893" y="1452286"/>
            <a:ext cx="5580000" cy="4547298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1A6E-FC01-4B10-8CC4-A5DB0372E990}" type="datetime1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2231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 userDrawn="1">
          <p15:clr>
            <a:srgbClr val="FBAE40"/>
          </p15:clr>
        </p15:guide>
        <p15:guide id="2" orient="horz" pos="379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224" y="1371600"/>
            <a:ext cx="5580000" cy="420624"/>
          </a:xfrm>
        </p:spPr>
        <p:txBody>
          <a:bodyPr anchor="ctr">
            <a:norm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224" y="1978836"/>
            <a:ext cx="5580000" cy="4030078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0893" y="1371600"/>
            <a:ext cx="5580000" cy="420624"/>
          </a:xfrm>
        </p:spPr>
        <p:txBody>
          <a:bodyPr anchor="ctr">
            <a:norm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0893" y="1978836"/>
            <a:ext cx="5580000" cy="4030078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FB51D-A245-49AD-8F20-416B9E9970F3}" type="datetime1">
              <a:rPr lang="en-US" smtClean="0"/>
              <a:t>1/22/20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6705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 userDrawn="1">
          <p15:clr>
            <a:srgbClr val="FBAE40"/>
          </p15:clr>
        </p15:guide>
        <p15:guide id="2" orient="horz" pos="37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1A7F-6249-4852-A021-44B57788E49D}" type="datetime1">
              <a:rPr lang="en-US" smtClean="0"/>
              <a:t>1/22/20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79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 userDrawn="1">
          <p15:clr>
            <a:srgbClr val="FBAE40"/>
          </p15:clr>
        </p15:guide>
        <p15:guide id="2" orient="horz" pos="37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6" cy="685799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9144000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6" y="305135"/>
            <a:ext cx="9144000" cy="879853"/>
          </a:xfrm>
        </p:spPr>
        <p:txBody>
          <a:bodyPr/>
          <a:lstStyle>
            <a:lvl1pPr>
              <a:defRPr b="1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1/22/20</a:t>
            </a:fld>
            <a:endParaRPr lang="en-US" dirty="0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16171" y="4565585"/>
            <a:ext cx="3921163" cy="663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5543566"/>
            <a:ext cx="2124460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20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 userDrawn="1">
          <p15:clr>
            <a:srgbClr val="FBAE40"/>
          </p15:clr>
        </p15:guide>
        <p15:guide id="2" pos="70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864C-A835-493B-910D-981D14D1C88F}" type="datetime1">
              <a:rPr lang="en-US" smtClean="0"/>
              <a:t>1/22/20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06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 userDrawn="1">
          <p15:clr>
            <a:srgbClr val="FBAE40"/>
          </p15:clr>
        </p15:guide>
        <p15:guide id="2" orient="horz" pos="37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4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6510589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6" y="305135"/>
            <a:ext cx="6510589" cy="879853"/>
          </a:xfrm>
        </p:spPr>
        <p:txBody>
          <a:bodyPr/>
          <a:lstStyle>
            <a:lvl1pPr>
              <a:defRPr b="1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"/>
          <a:stretch/>
        </p:blipFill>
        <p:spPr>
          <a:xfrm rot="16200000">
            <a:off x="9905324" y="4571322"/>
            <a:ext cx="3921161" cy="652191"/>
          </a:xfrm>
          <a:prstGeom prst="rect">
            <a:avLst/>
          </a:prstGeom>
        </p:spPr>
      </p:pic>
      <p:sp>
        <p:nvSpPr>
          <p:cNvPr id="17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1/22/20</a:t>
            </a:fld>
            <a:endParaRPr lang="en-US" dirty="0"/>
          </a:p>
        </p:txBody>
      </p:sp>
      <p:sp>
        <p:nvSpPr>
          <p:cNvPr id="18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5543566"/>
            <a:ext cx="2124460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70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 userDrawn="1">
          <p15:clr>
            <a:srgbClr val="FBAE40"/>
          </p15:clr>
        </p15:guide>
        <p15:guide id="2" pos="70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9144000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7" y="305135"/>
            <a:ext cx="9143999" cy="879853"/>
          </a:xfrm>
        </p:spPr>
        <p:txBody>
          <a:bodyPr/>
          <a:lstStyle>
            <a:lvl1pPr>
              <a:defRPr b="1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16"/>
          <p:cNvSpPr/>
          <p:nvPr userDrawn="1"/>
        </p:nvSpPr>
        <p:spPr>
          <a:xfrm flipH="1">
            <a:off x="10509382" y="0"/>
            <a:ext cx="168304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1000"/>
                </a:schemeClr>
              </a:gs>
              <a:gs pos="60000">
                <a:schemeClr val="bg1">
                  <a:alpha val="3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"/>
          <a:stretch/>
        </p:blipFill>
        <p:spPr>
          <a:xfrm rot="16200000">
            <a:off x="9905324" y="4571322"/>
            <a:ext cx="3921161" cy="652191"/>
          </a:xfrm>
          <a:prstGeom prst="rect">
            <a:avLst/>
          </a:prstGeom>
        </p:spPr>
      </p:pic>
      <p:sp>
        <p:nvSpPr>
          <p:cNvPr id="13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1/22/20</a:t>
            </a:fld>
            <a:endParaRPr lang="en-US" dirty="0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67" y="5543566"/>
            <a:ext cx="2097028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16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 userDrawn="1">
          <p15:clr>
            <a:srgbClr val="FBAE40"/>
          </p15:clr>
        </p15:guide>
        <p15:guide id="2" pos="70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9144000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7" y="305135"/>
            <a:ext cx="9143999" cy="879853"/>
          </a:xfrm>
        </p:spPr>
        <p:txBody>
          <a:bodyPr/>
          <a:lstStyle>
            <a:lvl1pPr>
              <a:defRPr b="1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16"/>
          <p:cNvSpPr/>
          <p:nvPr userDrawn="1"/>
        </p:nvSpPr>
        <p:spPr>
          <a:xfrm flipH="1">
            <a:off x="10509382" y="0"/>
            <a:ext cx="168304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1000"/>
                </a:schemeClr>
              </a:gs>
              <a:gs pos="60000">
                <a:schemeClr val="bg1">
                  <a:alpha val="3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"/>
          <a:stretch/>
        </p:blipFill>
        <p:spPr>
          <a:xfrm rot="16200000">
            <a:off x="9905324" y="4571322"/>
            <a:ext cx="3921161" cy="652191"/>
          </a:xfrm>
          <a:prstGeom prst="rect">
            <a:avLst/>
          </a:prstGeom>
        </p:spPr>
      </p:pic>
      <p:sp>
        <p:nvSpPr>
          <p:cNvPr id="13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1/22/20</a:t>
            </a:fld>
            <a:endParaRPr lang="en-US" dirty="0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67" y="5543566"/>
            <a:ext cx="2097028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51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628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flipH="1">
            <a:off x="10509382" y="0"/>
            <a:ext cx="168304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1000"/>
                </a:schemeClr>
              </a:gs>
              <a:gs pos="60000">
                <a:schemeClr val="bg1">
                  <a:alpha val="3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7449927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6" y="305135"/>
            <a:ext cx="7449927" cy="879853"/>
          </a:xfrm>
        </p:spPr>
        <p:txBody>
          <a:bodyPr/>
          <a:lstStyle>
            <a:lvl1pPr>
              <a:defRPr b="1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"/>
          <a:stretch/>
        </p:blipFill>
        <p:spPr>
          <a:xfrm rot="16200000">
            <a:off x="9905324" y="4571322"/>
            <a:ext cx="3921161" cy="652191"/>
          </a:xfrm>
          <a:prstGeom prst="rect">
            <a:avLst/>
          </a:prstGeom>
        </p:spPr>
      </p:pic>
      <p:sp>
        <p:nvSpPr>
          <p:cNvPr id="12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1/22/20</a:t>
            </a:fld>
            <a:endParaRPr lang="en-US" dirty="0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5543566"/>
            <a:ext cx="2124460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98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l="4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gray">
          <a:xfrm>
            <a:off x="0" y="-2"/>
            <a:ext cx="12192000" cy="1273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9144000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6" y="305135"/>
            <a:ext cx="9144000" cy="879853"/>
          </a:xfrm>
        </p:spPr>
        <p:txBody>
          <a:bodyPr/>
          <a:lstStyle>
            <a:lvl1pPr>
              <a:defRPr b="1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"/>
          <a:stretch/>
        </p:blipFill>
        <p:spPr>
          <a:xfrm rot="16200000">
            <a:off x="9905324" y="4571322"/>
            <a:ext cx="3921161" cy="652191"/>
          </a:xfrm>
          <a:prstGeom prst="rect">
            <a:avLst/>
          </a:prstGeom>
        </p:spPr>
      </p:pic>
      <p:sp>
        <p:nvSpPr>
          <p:cNvPr id="17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1/22/20</a:t>
            </a:fld>
            <a:endParaRPr lang="en-US" dirty="0"/>
          </a:p>
        </p:txBody>
      </p:sp>
      <p:sp>
        <p:nvSpPr>
          <p:cNvPr id="18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5543566"/>
            <a:ext cx="2124460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6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22226" y="1371600"/>
            <a:ext cx="9144000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"/>
          <a:stretch/>
        </p:blipFill>
        <p:spPr>
          <a:xfrm rot="16200000">
            <a:off x="9905324" y="4571322"/>
            <a:ext cx="3921161" cy="652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5543566"/>
            <a:ext cx="2124460" cy="762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226" y="305135"/>
            <a:ext cx="9144000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1/22/20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8" y="6319026"/>
            <a:ext cx="460310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5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 userDrawn="1">
          <p15:clr>
            <a:srgbClr val="FBAE40"/>
          </p15:clr>
        </p15:guide>
        <p15:guide id="2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67" b="8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106" y="1024128"/>
            <a:ext cx="4801983" cy="1124331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106" y="2532602"/>
            <a:ext cx="4801983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4106" y="6319026"/>
            <a:ext cx="1248747" cy="365125"/>
          </a:xfrm>
        </p:spPr>
        <p:txBody>
          <a:bodyPr/>
          <a:lstStyle/>
          <a:p>
            <a:fld id="{D1EDED9D-9431-450F-AF86-0908BD3A004F}" type="datetime1">
              <a:rPr lang="en-US" smtClean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64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2226" y="305135"/>
            <a:ext cx="11318667" cy="879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22226" y="1452286"/>
            <a:ext cx="11318667" cy="453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32652" y="6319026"/>
            <a:ext cx="1248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988676-7DEC-4C67-8EE4-70BF82C98175}" type="datetime1">
              <a:rPr lang="en-US" smtClean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4448" y="6319026"/>
            <a:ext cx="59513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0627" y="6319026"/>
            <a:ext cx="436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95093C1-3A22-4FD3-9A2D-0EF7936C6C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471" y="6354231"/>
            <a:ext cx="1313885" cy="222378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11432983" y="6354231"/>
            <a:ext cx="0" cy="22237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5" y="6106986"/>
            <a:ext cx="1478620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82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8" r:id="rId2"/>
    <p:sldLayoutId id="2147483661" r:id="rId3"/>
    <p:sldLayoutId id="2147483659" r:id="rId4"/>
    <p:sldLayoutId id="2147483669" r:id="rId5"/>
    <p:sldLayoutId id="2147483667" r:id="rId6"/>
    <p:sldLayoutId id="2147483668" r:id="rId7"/>
    <p:sldLayoutId id="2147483649" r:id="rId8"/>
    <p:sldLayoutId id="2147483663" r:id="rId9"/>
    <p:sldLayoutId id="2147483651" r:id="rId10"/>
    <p:sldLayoutId id="2147483662" r:id="rId11"/>
    <p:sldLayoutId id="2147483666" r:id="rId12"/>
    <p:sldLayoutId id="2147483670" r:id="rId13"/>
    <p:sldLayoutId id="2147483650" r:id="rId14"/>
    <p:sldLayoutId id="2147483664" r:id="rId15"/>
    <p:sldLayoutId id="2147483665" r:id="rId16"/>
    <p:sldLayoutId id="2147483652" r:id="rId17"/>
    <p:sldLayoutId id="2147483653" r:id="rId18"/>
    <p:sldLayoutId id="2147483654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2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3200" kern="1200">
          <a:solidFill>
            <a:schemeClr val="tx2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00000"/>
        </a:lnSpc>
        <a:spcBef>
          <a:spcPts val="500"/>
        </a:spcBef>
        <a:buSzPct val="60000"/>
        <a:buFont typeface="Courier New" panose="02070309020205020404" pitchFamily="49" charset="0"/>
        <a:buChar char="o"/>
        <a:defRPr sz="2800" kern="1200">
          <a:solidFill>
            <a:schemeClr val="tx2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22226" y="1834308"/>
            <a:ext cx="4744685" cy="1181100"/>
          </a:xfrm>
        </p:spPr>
        <p:txBody>
          <a:bodyPr>
            <a:normAutofit/>
          </a:bodyPr>
          <a:lstStyle/>
          <a:p>
            <a:r>
              <a:rPr lang="en-US" dirty="0" err="1"/>
              <a:t>JAnuary</a:t>
            </a:r>
            <a:r>
              <a:rPr lang="en-US" dirty="0"/>
              <a:t> 22, 2020</a:t>
            </a:r>
          </a:p>
          <a:p>
            <a:r>
              <a:rPr lang="en-US" dirty="0"/>
              <a:t>Reda Bouadjenek, Scott </a:t>
            </a:r>
            <a:r>
              <a:rPr lang="en-US" dirty="0" err="1"/>
              <a:t>Sanner</a:t>
            </a:r>
            <a:r>
              <a:rPr lang="en-US" dirty="0"/>
              <a:t>, </a:t>
            </a:r>
            <a:r>
              <a:rPr lang="en-US" dirty="0" err="1"/>
              <a:t>Yihao</a:t>
            </a:r>
            <a:r>
              <a:rPr lang="en-US" dirty="0"/>
              <a:t> Du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2226" y="208031"/>
            <a:ext cx="9051974" cy="1867614"/>
          </a:xfrm>
        </p:spPr>
        <p:txBody>
          <a:bodyPr>
            <a:normAutofit/>
          </a:bodyPr>
          <a:lstStyle/>
          <a:p>
            <a:r>
              <a:rPr lang="en-US" dirty="0"/>
              <a:t>Relevance- and Interface-driven Clustering for Visual Information Retrieval</a:t>
            </a:r>
          </a:p>
        </p:txBody>
      </p:sp>
    </p:spTree>
    <p:extLst>
      <p:ext uri="{BB962C8B-B14F-4D97-AF65-F5344CB8AC3E}">
        <p14:creationId xmlns:p14="http://schemas.microsoft.com/office/powerpoint/2010/main" val="1079036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D2A3-FED9-9E4D-B49C-36519E20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Definition: What metric?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AEF9-30BA-384C-AB2A-679249F0E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26" y="1452286"/>
            <a:ext cx="11318667" cy="48667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a good cluster in this problem? </a:t>
            </a:r>
          </a:p>
          <a:p>
            <a:pPr lvl="1"/>
            <a:r>
              <a:rPr lang="en-US" dirty="0"/>
              <a:t>Good quality from </a:t>
            </a:r>
            <a:r>
              <a:rPr lang="en-US" b="1" dirty="0">
                <a:solidFill>
                  <a:srgbClr val="FF0000"/>
                </a:solidFill>
              </a:rPr>
              <a:t>IR respective </a:t>
            </a:r>
            <a:r>
              <a:rPr lang="en-US" dirty="0"/>
              <a:t>– precision, recall and F1-score.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keep the eye on </a:t>
            </a:r>
            <a:r>
              <a:rPr lang="en-US" i="1" dirty="0"/>
              <a:t>Expected</a:t>
            </a:r>
            <a:r>
              <a:rPr lang="en-US" dirty="0"/>
              <a:t> F1-Score of a cluster.</a:t>
            </a:r>
          </a:p>
          <a:p>
            <a:pPr lvl="2"/>
            <a:r>
              <a:rPr lang="en-US" dirty="0"/>
              <a:t>Expected because we only have probability of relevance, not real labels.</a:t>
            </a:r>
          </a:p>
          <a:p>
            <a:r>
              <a:rPr lang="en-US" dirty="0"/>
              <a:t>What is the mathematic definition of EF1-Score?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64F6E-F2BD-574C-9F92-59C29F78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30">
            <a:extLst>
              <a:ext uri="{FF2B5EF4-FFF2-40B4-BE49-F238E27FC236}">
                <a16:creationId xmlns:a16="http://schemas.microsoft.com/office/drawing/2014/main" id="{6E14DCBE-E3A3-594D-9F0D-5138CD7E50E9}"/>
              </a:ext>
            </a:extLst>
          </p:cNvPr>
          <p:cNvSpPr/>
          <p:nvPr/>
        </p:nvSpPr>
        <p:spPr>
          <a:xfrm>
            <a:off x="3126531" y="2681060"/>
            <a:ext cx="2541123" cy="1803350"/>
          </a:xfrm>
          <a:prstGeom prst="rect">
            <a:avLst/>
          </a:prstGeom>
          <a:gradFill flip="none" rotWithShape="1">
            <a:gsLst>
              <a:gs pos="0">
                <a:srgbClr val="E31837">
                  <a:tint val="66000"/>
                  <a:satMod val="160000"/>
                </a:srgbClr>
              </a:gs>
              <a:gs pos="50000">
                <a:srgbClr val="E31837">
                  <a:tint val="44500"/>
                  <a:satMod val="160000"/>
                </a:srgbClr>
              </a:gs>
              <a:gs pos="100000">
                <a:srgbClr val="E31837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C7F83E-7D2F-B541-9504-8C6DDEE100B6}"/>
              </a:ext>
            </a:extLst>
          </p:cNvPr>
          <p:cNvSpPr/>
          <p:nvPr/>
        </p:nvSpPr>
        <p:spPr>
          <a:xfrm>
            <a:off x="2999448" y="2631766"/>
            <a:ext cx="2788920" cy="193929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F6E132-575F-AD40-B0A9-88BD23EFDC2C}"/>
              </a:ext>
            </a:extLst>
          </p:cNvPr>
          <p:cNvGrpSpPr/>
          <p:nvPr/>
        </p:nvGrpSpPr>
        <p:grpSpPr>
          <a:xfrm>
            <a:off x="3099590" y="2698611"/>
            <a:ext cx="476560" cy="369332"/>
            <a:chOff x="3200400" y="3028950"/>
            <a:chExt cx="476560" cy="369332"/>
          </a:xfrm>
        </p:grpSpPr>
        <p:sp>
          <p:nvSpPr>
            <p:cNvPr id="8" name="Multiplication 22">
              <a:extLst>
                <a:ext uri="{FF2B5EF4-FFF2-40B4-BE49-F238E27FC236}">
                  <a16:creationId xmlns:a16="http://schemas.microsoft.com/office/drawing/2014/main" id="{767E9C66-79A4-6A46-86F1-11299D500FDB}"/>
                </a:ext>
              </a:extLst>
            </p:cNvPr>
            <p:cNvSpPr>
              <a:spLocks/>
            </p:cNvSpPr>
            <p:nvPr/>
          </p:nvSpPr>
          <p:spPr>
            <a:xfrm>
              <a:off x="3200400" y="3028950"/>
              <a:ext cx="360000" cy="360000"/>
            </a:xfrm>
            <a:prstGeom prst="mathMultiply">
              <a:avLst>
                <a:gd name="adj1" fmla="val 1982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A4A9D1-D2D6-5B41-AC4E-E4CF8C16BC2A}"/>
                </a:ext>
              </a:extLst>
            </p:cNvPr>
            <p:cNvSpPr txBox="1"/>
            <p:nvPr/>
          </p:nvSpPr>
          <p:spPr>
            <a:xfrm>
              <a:off x="3429000" y="3028950"/>
              <a:ext cx="247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sp>
        <p:nvSpPr>
          <p:cNvPr id="10" name="Rectangle 30">
            <a:extLst>
              <a:ext uri="{FF2B5EF4-FFF2-40B4-BE49-F238E27FC236}">
                <a16:creationId xmlns:a16="http://schemas.microsoft.com/office/drawing/2014/main" id="{8B9A9242-4535-8C4D-94EF-A07A0DB79AC5}"/>
              </a:ext>
            </a:extLst>
          </p:cNvPr>
          <p:cNvSpPr/>
          <p:nvPr/>
        </p:nvSpPr>
        <p:spPr>
          <a:xfrm>
            <a:off x="4024044" y="4099263"/>
            <a:ext cx="685800" cy="381000"/>
          </a:xfrm>
          <a:prstGeom prst="rect">
            <a:avLst/>
          </a:prstGeom>
          <a:gradFill flip="none" rotWithShape="1">
            <a:gsLst>
              <a:gs pos="0">
                <a:srgbClr val="E31837">
                  <a:tint val="66000"/>
                  <a:satMod val="160000"/>
                </a:srgbClr>
              </a:gs>
              <a:gs pos="50000">
                <a:srgbClr val="E31837">
                  <a:tint val="44500"/>
                  <a:satMod val="160000"/>
                </a:srgbClr>
              </a:gs>
              <a:gs pos="100000">
                <a:srgbClr val="E31837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30">
            <a:extLst>
              <a:ext uri="{FF2B5EF4-FFF2-40B4-BE49-F238E27FC236}">
                <a16:creationId xmlns:a16="http://schemas.microsoft.com/office/drawing/2014/main" id="{C740C586-AF8B-5342-A71C-C27D7C680E52}"/>
              </a:ext>
            </a:extLst>
          </p:cNvPr>
          <p:cNvSpPr/>
          <p:nvPr/>
        </p:nvSpPr>
        <p:spPr>
          <a:xfrm>
            <a:off x="3137828" y="3412502"/>
            <a:ext cx="2505550" cy="381000"/>
          </a:xfrm>
          <a:prstGeom prst="rect">
            <a:avLst/>
          </a:prstGeom>
          <a:gradFill flip="none" rotWithShape="1">
            <a:gsLst>
              <a:gs pos="0">
                <a:srgbClr val="E31837">
                  <a:tint val="66000"/>
                  <a:satMod val="160000"/>
                </a:srgbClr>
              </a:gs>
              <a:gs pos="50000">
                <a:srgbClr val="E31837">
                  <a:tint val="44500"/>
                  <a:satMod val="160000"/>
                </a:srgbClr>
              </a:gs>
              <a:gs pos="100000">
                <a:srgbClr val="E31837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直接箭头连接符 28">
            <a:extLst>
              <a:ext uri="{FF2B5EF4-FFF2-40B4-BE49-F238E27FC236}">
                <a16:creationId xmlns:a16="http://schemas.microsoft.com/office/drawing/2014/main" id="{4976C222-693A-5E46-96D7-DEE17FB9FD99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5667655" y="2882912"/>
            <a:ext cx="1061916" cy="3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30">
            <a:extLst>
              <a:ext uri="{FF2B5EF4-FFF2-40B4-BE49-F238E27FC236}">
                <a16:creationId xmlns:a16="http://schemas.microsoft.com/office/drawing/2014/main" id="{5E8C159B-B2FD-064D-9EDF-E3C076BCAD51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5643378" y="3597168"/>
            <a:ext cx="1086193" cy="58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1">
            <a:extLst>
              <a:ext uri="{FF2B5EF4-FFF2-40B4-BE49-F238E27FC236}">
                <a16:creationId xmlns:a16="http://schemas.microsoft.com/office/drawing/2014/main" id="{ED9FE3F9-7E50-8D4A-9E78-FD8B08B82AB4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 flipV="1">
            <a:off x="4709844" y="4289036"/>
            <a:ext cx="2019727" cy="7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E40465-4E27-F74A-B008-F36F20A01FAE}"/>
              </a:ext>
            </a:extLst>
          </p:cNvPr>
          <p:cNvGrpSpPr/>
          <p:nvPr/>
        </p:nvGrpSpPr>
        <p:grpSpPr>
          <a:xfrm>
            <a:off x="4145342" y="4115078"/>
            <a:ext cx="476560" cy="369332"/>
            <a:chOff x="3200400" y="3028950"/>
            <a:chExt cx="476560" cy="369332"/>
          </a:xfrm>
        </p:grpSpPr>
        <p:sp>
          <p:nvSpPr>
            <p:cNvPr id="16" name="Multiplication 22">
              <a:extLst>
                <a:ext uri="{FF2B5EF4-FFF2-40B4-BE49-F238E27FC236}">
                  <a16:creationId xmlns:a16="http://schemas.microsoft.com/office/drawing/2014/main" id="{577F982A-F2D3-3E48-B5FA-8D87F697F8EB}"/>
                </a:ext>
              </a:extLst>
            </p:cNvPr>
            <p:cNvSpPr>
              <a:spLocks/>
            </p:cNvSpPr>
            <p:nvPr/>
          </p:nvSpPr>
          <p:spPr>
            <a:xfrm>
              <a:off x="3200400" y="3028950"/>
              <a:ext cx="360000" cy="360000"/>
            </a:xfrm>
            <a:prstGeom prst="mathMultiply">
              <a:avLst>
                <a:gd name="adj1" fmla="val 1982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FCDD05-904B-4346-8D3A-C9AE4124583D}"/>
                </a:ext>
              </a:extLst>
            </p:cNvPr>
            <p:cNvSpPr txBox="1"/>
            <p:nvPr/>
          </p:nvSpPr>
          <p:spPr>
            <a:xfrm>
              <a:off x="3429000" y="3028950"/>
              <a:ext cx="247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altLang="zh-CN" dirty="0"/>
                <a:t>1</a:t>
              </a:r>
              <a:endParaRPr lang="zh-CN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E3D7F55-6390-BD44-A8A8-EDB0F40A60F9}"/>
              </a:ext>
            </a:extLst>
          </p:cNvPr>
          <p:cNvSpPr txBox="1"/>
          <p:nvPr/>
        </p:nvSpPr>
        <p:spPr>
          <a:xfrm>
            <a:off x="6729571" y="2698246"/>
            <a:ext cx="335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 recall (trivial solution) </a:t>
            </a:r>
            <a:r>
              <a:rPr lang="en-US" altLang="zh-CN" dirty="0">
                <a:solidFill>
                  <a:srgbClr val="FF0000"/>
                </a:solidFill>
              </a:rPr>
              <a:t>R=1.0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72F0F9-48C8-654F-99C7-624AC1CDFD0C}"/>
              </a:ext>
            </a:extLst>
          </p:cNvPr>
          <p:cNvSpPr txBox="1"/>
          <p:nvPr/>
        </p:nvSpPr>
        <p:spPr>
          <a:xfrm>
            <a:off x="6729571" y="3412502"/>
            <a:ext cx="363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 F1-score (non - trivial) </a:t>
            </a:r>
            <a:r>
              <a:rPr lang="en-US" altLang="zh-CN" dirty="0">
                <a:solidFill>
                  <a:srgbClr val="FF0000"/>
                </a:solidFill>
              </a:rPr>
              <a:t>F1=0.571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D12104-7385-7747-90F7-23D7B1DA0A4E}"/>
              </a:ext>
            </a:extLst>
          </p:cNvPr>
          <p:cNvSpPr txBox="1"/>
          <p:nvPr/>
        </p:nvSpPr>
        <p:spPr>
          <a:xfrm>
            <a:off x="6729571" y="4104370"/>
            <a:ext cx="363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 precision (trivial solution) </a:t>
            </a:r>
            <a:r>
              <a:rPr lang="en-US" altLang="zh-CN" dirty="0">
                <a:solidFill>
                  <a:srgbClr val="FF0000"/>
                </a:solidFill>
              </a:rPr>
              <a:t>P=1.0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196820-1A2A-614D-8E37-71D0D01F8162}"/>
              </a:ext>
            </a:extLst>
          </p:cNvPr>
          <p:cNvGrpSpPr/>
          <p:nvPr/>
        </p:nvGrpSpPr>
        <p:grpSpPr>
          <a:xfrm>
            <a:off x="5191095" y="2698611"/>
            <a:ext cx="476560" cy="369332"/>
            <a:chOff x="3200400" y="3028950"/>
            <a:chExt cx="476560" cy="369332"/>
          </a:xfrm>
        </p:grpSpPr>
        <p:sp>
          <p:nvSpPr>
            <p:cNvPr id="22" name="Multiplication 22">
              <a:extLst>
                <a:ext uri="{FF2B5EF4-FFF2-40B4-BE49-F238E27FC236}">
                  <a16:creationId xmlns:a16="http://schemas.microsoft.com/office/drawing/2014/main" id="{9B435949-8A3B-D341-9CF2-24D90E864794}"/>
                </a:ext>
              </a:extLst>
            </p:cNvPr>
            <p:cNvSpPr>
              <a:spLocks/>
            </p:cNvSpPr>
            <p:nvPr/>
          </p:nvSpPr>
          <p:spPr>
            <a:xfrm>
              <a:off x="3200400" y="3028950"/>
              <a:ext cx="360000" cy="360000"/>
            </a:xfrm>
            <a:prstGeom prst="mathMultiply">
              <a:avLst>
                <a:gd name="adj1" fmla="val 1982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ADD44A-7662-8D40-A5CE-0C45D7ABF8B4}"/>
                </a:ext>
              </a:extLst>
            </p:cNvPr>
            <p:cNvSpPr txBox="1"/>
            <p:nvPr/>
          </p:nvSpPr>
          <p:spPr>
            <a:xfrm>
              <a:off x="3429000" y="3028950"/>
              <a:ext cx="247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74BDCC-2906-3748-9209-DDB0F5C059E7}"/>
              </a:ext>
            </a:extLst>
          </p:cNvPr>
          <p:cNvGrpSpPr/>
          <p:nvPr/>
        </p:nvGrpSpPr>
        <p:grpSpPr>
          <a:xfrm>
            <a:off x="3099590" y="3406845"/>
            <a:ext cx="476560" cy="369332"/>
            <a:chOff x="3200400" y="3028950"/>
            <a:chExt cx="476560" cy="369332"/>
          </a:xfrm>
        </p:grpSpPr>
        <p:sp>
          <p:nvSpPr>
            <p:cNvPr id="25" name="Multiplication 22">
              <a:extLst>
                <a:ext uri="{FF2B5EF4-FFF2-40B4-BE49-F238E27FC236}">
                  <a16:creationId xmlns:a16="http://schemas.microsoft.com/office/drawing/2014/main" id="{985EF413-E3FF-B142-9B6A-83B43EE185EC}"/>
                </a:ext>
              </a:extLst>
            </p:cNvPr>
            <p:cNvSpPr>
              <a:spLocks/>
            </p:cNvSpPr>
            <p:nvPr/>
          </p:nvSpPr>
          <p:spPr>
            <a:xfrm>
              <a:off x="3200400" y="3028950"/>
              <a:ext cx="360000" cy="360000"/>
            </a:xfrm>
            <a:prstGeom prst="mathMultiply">
              <a:avLst>
                <a:gd name="adj1" fmla="val 1982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DFA998-9608-0E44-A3A7-F5E6941CE9EE}"/>
                </a:ext>
              </a:extLst>
            </p:cNvPr>
            <p:cNvSpPr txBox="1"/>
            <p:nvPr/>
          </p:nvSpPr>
          <p:spPr>
            <a:xfrm>
              <a:off x="3429000" y="3028950"/>
              <a:ext cx="247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D8F9024-E59E-CE4A-84AB-D8F50070610D}"/>
              </a:ext>
            </a:extLst>
          </p:cNvPr>
          <p:cNvGrpSpPr/>
          <p:nvPr/>
        </p:nvGrpSpPr>
        <p:grpSpPr>
          <a:xfrm>
            <a:off x="5191095" y="3406845"/>
            <a:ext cx="476560" cy="369332"/>
            <a:chOff x="3200400" y="3028950"/>
            <a:chExt cx="476560" cy="369332"/>
          </a:xfrm>
        </p:grpSpPr>
        <p:sp>
          <p:nvSpPr>
            <p:cNvPr id="28" name="Multiplication 22">
              <a:extLst>
                <a:ext uri="{FF2B5EF4-FFF2-40B4-BE49-F238E27FC236}">
                  <a16:creationId xmlns:a16="http://schemas.microsoft.com/office/drawing/2014/main" id="{2513C0C8-3D84-C748-A03E-E58BFD5D2E03}"/>
                </a:ext>
              </a:extLst>
            </p:cNvPr>
            <p:cNvSpPr>
              <a:spLocks/>
            </p:cNvSpPr>
            <p:nvPr/>
          </p:nvSpPr>
          <p:spPr>
            <a:xfrm>
              <a:off x="3200400" y="3028950"/>
              <a:ext cx="360000" cy="360000"/>
            </a:xfrm>
            <a:prstGeom prst="mathMultiply">
              <a:avLst>
                <a:gd name="adj1" fmla="val 1982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7E1E60F-17B6-C943-942B-E454F7FA463A}"/>
                </a:ext>
              </a:extLst>
            </p:cNvPr>
            <p:cNvSpPr txBox="1"/>
            <p:nvPr/>
          </p:nvSpPr>
          <p:spPr>
            <a:xfrm>
              <a:off x="3429000" y="3028950"/>
              <a:ext cx="247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E8CE6C-B944-7A42-AD9A-14FF7577375F}"/>
              </a:ext>
            </a:extLst>
          </p:cNvPr>
          <p:cNvGrpSpPr/>
          <p:nvPr/>
        </p:nvGrpSpPr>
        <p:grpSpPr>
          <a:xfrm>
            <a:off x="4145342" y="2698611"/>
            <a:ext cx="476560" cy="369332"/>
            <a:chOff x="3200400" y="3028950"/>
            <a:chExt cx="476560" cy="369332"/>
          </a:xfrm>
        </p:grpSpPr>
        <p:sp>
          <p:nvSpPr>
            <p:cNvPr id="31" name="Multiplication 22">
              <a:extLst>
                <a:ext uri="{FF2B5EF4-FFF2-40B4-BE49-F238E27FC236}">
                  <a16:creationId xmlns:a16="http://schemas.microsoft.com/office/drawing/2014/main" id="{FA0E8AB3-E6F2-C847-92E8-E43BE2133908}"/>
                </a:ext>
              </a:extLst>
            </p:cNvPr>
            <p:cNvSpPr>
              <a:spLocks/>
            </p:cNvSpPr>
            <p:nvPr/>
          </p:nvSpPr>
          <p:spPr>
            <a:xfrm>
              <a:off x="3200400" y="3028950"/>
              <a:ext cx="360000" cy="360000"/>
            </a:xfrm>
            <a:prstGeom prst="mathMultiply">
              <a:avLst>
                <a:gd name="adj1" fmla="val 1982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F967E3-FF17-5F42-8258-F5E36780D2C5}"/>
                </a:ext>
              </a:extLst>
            </p:cNvPr>
            <p:cNvSpPr txBox="1"/>
            <p:nvPr/>
          </p:nvSpPr>
          <p:spPr>
            <a:xfrm>
              <a:off x="3429000" y="3028950"/>
              <a:ext cx="247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7491CC-4453-614F-AEE4-9871F07929C4}"/>
              </a:ext>
            </a:extLst>
          </p:cNvPr>
          <p:cNvGrpSpPr/>
          <p:nvPr/>
        </p:nvGrpSpPr>
        <p:grpSpPr>
          <a:xfrm>
            <a:off x="3099590" y="4115078"/>
            <a:ext cx="476560" cy="369332"/>
            <a:chOff x="3200400" y="3028950"/>
            <a:chExt cx="476560" cy="369332"/>
          </a:xfrm>
        </p:grpSpPr>
        <p:sp>
          <p:nvSpPr>
            <p:cNvPr id="34" name="Multiplication 22">
              <a:extLst>
                <a:ext uri="{FF2B5EF4-FFF2-40B4-BE49-F238E27FC236}">
                  <a16:creationId xmlns:a16="http://schemas.microsoft.com/office/drawing/2014/main" id="{18DBAFD2-4936-0242-994D-1761BD4BD830}"/>
                </a:ext>
              </a:extLst>
            </p:cNvPr>
            <p:cNvSpPr>
              <a:spLocks/>
            </p:cNvSpPr>
            <p:nvPr/>
          </p:nvSpPr>
          <p:spPr>
            <a:xfrm>
              <a:off x="3200400" y="3028950"/>
              <a:ext cx="360000" cy="360000"/>
            </a:xfrm>
            <a:prstGeom prst="mathMultiply">
              <a:avLst>
                <a:gd name="adj1" fmla="val 1982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84D260-D105-E44A-828B-4DEB810514AD}"/>
                </a:ext>
              </a:extLst>
            </p:cNvPr>
            <p:cNvSpPr txBox="1"/>
            <p:nvPr/>
          </p:nvSpPr>
          <p:spPr>
            <a:xfrm>
              <a:off x="3429000" y="3028950"/>
              <a:ext cx="247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2DA7F-A19D-DD4E-A215-8EE5ED8B51D8}"/>
              </a:ext>
            </a:extLst>
          </p:cNvPr>
          <p:cNvGrpSpPr/>
          <p:nvPr/>
        </p:nvGrpSpPr>
        <p:grpSpPr>
          <a:xfrm>
            <a:off x="4145342" y="3406845"/>
            <a:ext cx="476560" cy="369332"/>
            <a:chOff x="3200400" y="3028950"/>
            <a:chExt cx="476560" cy="369332"/>
          </a:xfrm>
        </p:grpSpPr>
        <p:sp>
          <p:nvSpPr>
            <p:cNvPr id="37" name="Multiplication 22">
              <a:extLst>
                <a:ext uri="{FF2B5EF4-FFF2-40B4-BE49-F238E27FC236}">
                  <a16:creationId xmlns:a16="http://schemas.microsoft.com/office/drawing/2014/main" id="{6027DCB4-4087-3146-B6C5-1B686AE7B178}"/>
                </a:ext>
              </a:extLst>
            </p:cNvPr>
            <p:cNvSpPr>
              <a:spLocks/>
            </p:cNvSpPr>
            <p:nvPr/>
          </p:nvSpPr>
          <p:spPr>
            <a:xfrm>
              <a:off x="3200400" y="3028950"/>
              <a:ext cx="360000" cy="360000"/>
            </a:xfrm>
            <a:prstGeom prst="mathMultiply">
              <a:avLst>
                <a:gd name="adj1" fmla="val 1982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A5C738-B99B-5142-8788-422EEA5557AA}"/>
                </a:ext>
              </a:extLst>
            </p:cNvPr>
            <p:cNvSpPr txBox="1"/>
            <p:nvPr/>
          </p:nvSpPr>
          <p:spPr>
            <a:xfrm>
              <a:off x="3429000" y="3028950"/>
              <a:ext cx="247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829C804-E6BD-0948-9886-50782E40D67E}"/>
              </a:ext>
            </a:extLst>
          </p:cNvPr>
          <p:cNvGrpSpPr/>
          <p:nvPr/>
        </p:nvGrpSpPr>
        <p:grpSpPr>
          <a:xfrm>
            <a:off x="5191095" y="4115078"/>
            <a:ext cx="476560" cy="369332"/>
            <a:chOff x="3200400" y="3028950"/>
            <a:chExt cx="476560" cy="369332"/>
          </a:xfrm>
        </p:grpSpPr>
        <p:sp>
          <p:nvSpPr>
            <p:cNvPr id="40" name="Multiplication 22">
              <a:extLst>
                <a:ext uri="{FF2B5EF4-FFF2-40B4-BE49-F238E27FC236}">
                  <a16:creationId xmlns:a16="http://schemas.microsoft.com/office/drawing/2014/main" id="{B2FCDE3D-FE6F-034A-91D8-6AD1D112F5A4}"/>
                </a:ext>
              </a:extLst>
            </p:cNvPr>
            <p:cNvSpPr>
              <a:spLocks/>
            </p:cNvSpPr>
            <p:nvPr/>
          </p:nvSpPr>
          <p:spPr>
            <a:xfrm>
              <a:off x="3200400" y="3028950"/>
              <a:ext cx="360000" cy="360000"/>
            </a:xfrm>
            <a:prstGeom prst="mathMultiply">
              <a:avLst>
                <a:gd name="adj1" fmla="val 1982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CA6A38-9136-D344-A864-30FBAD482874}"/>
                </a:ext>
              </a:extLst>
            </p:cNvPr>
            <p:cNvSpPr txBox="1"/>
            <p:nvPr/>
          </p:nvSpPr>
          <p:spPr>
            <a:xfrm>
              <a:off x="3429000" y="3028950"/>
              <a:ext cx="247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altLang="zh-CN" dirty="0"/>
                <a:t>0</a:t>
              </a:r>
              <a:endParaRPr lang="zh-CN" alt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33D8222-7127-D141-AE26-AD97A9DF82EB}"/>
              </a:ext>
            </a:extLst>
          </p:cNvPr>
          <p:cNvSpPr txBox="1"/>
          <p:nvPr/>
        </p:nvSpPr>
        <p:spPr>
          <a:xfrm>
            <a:off x="6729571" y="3774752"/>
            <a:ext cx="471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What is the cluster that maximized Precision?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0777A8-752A-E14D-9289-D3E62F39A8EE}"/>
              </a:ext>
            </a:extLst>
          </p:cNvPr>
          <p:cNvSpPr txBox="1"/>
          <p:nvPr/>
        </p:nvSpPr>
        <p:spPr>
          <a:xfrm>
            <a:off x="6729571" y="3088566"/>
            <a:ext cx="467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What is the cluster that maximized F1-Score?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92612E-D470-604F-8590-5B2A1BEBD1B3}"/>
              </a:ext>
            </a:extLst>
          </p:cNvPr>
          <p:cNvSpPr txBox="1"/>
          <p:nvPr/>
        </p:nvSpPr>
        <p:spPr>
          <a:xfrm>
            <a:off x="6729570" y="2396698"/>
            <a:ext cx="440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What is the cluster that maximized Recall?</a:t>
            </a:r>
          </a:p>
        </p:txBody>
      </p:sp>
    </p:spTree>
    <p:extLst>
      <p:ext uri="{BB962C8B-B14F-4D97-AF65-F5344CB8AC3E}">
        <p14:creationId xmlns:p14="http://schemas.microsoft.com/office/powerpoint/2010/main" val="33057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10" grpId="0" animBg="1"/>
      <p:bldP spid="10" grpId="1" animBg="1"/>
      <p:bldP spid="11" grpId="0" animBg="1"/>
      <p:bldP spid="18" grpId="0"/>
      <p:bldP spid="18" grpId="1"/>
      <p:bldP spid="19" grpId="0"/>
      <p:bldP spid="20" grpId="0"/>
      <p:bldP spid="20" grpId="1"/>
      <p:bldP spid="42" grpId="0"/>
      <p:bldP spid="42" grpId="1"/>
      <p:bldP spid="43" grpId="0"/>
      <p:bldP spid="44" grpId="0"/>
      <p:bldP spid="4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185EE-2ED7-F74B-9669-70CE40754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Definition: Deriving </a:t>
            </a:r>
            <a:r>
              <a:rPr lang="en-US" i="1" dirty="0"/>
              <a:t>Expected</a:t>
            </a:r>
            <a:r>
              <a:rPr lang="en-US" dirty="0"/>
              <a:t> F1-Score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1AA34F-EEC1-CF4D-AE8E-C05A714D3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2226" y="1452285"/>
                <a:ext cx="11318667" cy="48667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Each element contains two properties: </a:t>
                </a:r>
              </a:p>
              <a:p>
                <a:pPr lvl="1"/>
                <a:r>
                  <a:rPr lang="en-US" dirty="0"/>
                  <a:t>B(j)  –  relevance label (constant). </a:t>
                </a:r>
              </a:p>
              <a:p>
                <a:pPr lvl="1"/>
                <a:r>
                  <a:rPr lang="en-US" dirty="0"/>
                  <a:t>I(j) – whether element </a:t>
                </a:r>
                <a:r>
                  <a:rPr lang="en-US" b="1" i="1" dirty="0"/>
                  <a:t>j</a:t>
                </a:r>
                <a:r>
                  <a:rPr lang="en-US" dirty="0"/>
                  <a:t> is in the cluster (unknown variable).</a:t>
                </a:r>
              </a:p>
              <a:p>
                <a:r>
                  <a:rPr lang="en-US" dirty="0"/>
                  <a:t>F1-Score  definition: 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AU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EF1-Score definition: 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AU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AU" i="1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AU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S(j) – probabilistic relevant score of element j (constants).</a:t>
                </a:r>
              </a:p>
              <a:p>
                <a:r>
                  <a:rPr lang="en-US" dirty="0"/>
                  <a:t>Maximization of EF1 needs to be constrained, but how?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1AA34F-EEC1-CF4D-AE8E-C05A714D3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2226" y="1452285"/>
                <a:ext cx="11318667" cy="4866741"/>
              </a:xfrm>
              <a:blipFill>
                <a:blip r:embed="rId2"/>
                <a:stretch>
                  <a:fillRect l="-897"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C128-FAD0-1940-92B1-D8C3FF3F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99E3A6-C4D9-C94A-A7A9-0A5122CF8BD9}"/>
              </a:ext>
            </a:extLst>
          </p:cNvPr>
          <p:cNvGrpSpPr/>
          <p:nvPr/>
        </p:nvGrpSpPr>
        <p:grpSpPr>
          <a:xfrm>
            <a:off x="8797211" y="1320395"/>
            <a:ext cx="3200400" cy="944636"/>
            <a:chOff x="5867400" y="1017514"/>
            <a:chExt cx="3200400" cy="94463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946DAA-8667-DB43-8EB2-7E94828AA0A8}"/>
                </a:ext>
              </a:extLst>
            </p:cNvPr>
            <p:cNvSpPr/>
            <p:nvPr/>
          </p:nvSpPr>
          <p:spPr>
            <a:xfrm>
              <a:off x="5867400" y="1017514"/>
              <a:ext cx="3200400" cy="944636"/>
            </a:xfrm>
            <a:prstGeom prst="rect">
              <a:avLst/>
            </a:prstGeom>
            <a:gradFill flip="none" rotWithShape="1">
              <a:gsLst>
                <a:gs pos="0">
                  <a:srgbClr val="E31837">
                    <a:tint val="66000"/>
                    <a:satMod val="160000"/>
                  </a:srgbClr>
                </a:gs>
                <a:gs pos="50000">
                  <a:srgbClr val="E31837">
                    <a:tint val="44500"/>
                    <a:satMod val="160000"/>
                  </a:srgbClr>
                </a:gs>
                <a:gs pos="100000">
                  <a:srgbClr val="E31837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4B11FB-AA3F-C749-9E7A-9AEB1AE891BF}"/>
                    </a:ext>
                  </a:extLst>
                </p:cNvPr>
                <p:cNvSpPr txBox="1"/>
                <p:nvPr/>
              </p:nvSpPr>
              <p:spPr>
                <a:xfrm>
                  <a:off x="5960467" y="1287849"/>
                  <a:ext cx="3011402" cy="5695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1=</m:t>
                        </m:r>
                        <m:f>
                          <m:f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𝑇𝑃</m:t>
                            </m:r>
                          </m:num>
                          <m:den>
                            <m:d>
                              <m:d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𝐹𝑃</m:t>
                                </m:r>
                              </m:e>
                            </m:d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𝐹𝑁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4B11FB-AA3F-C749-9E7A-9AEB1AE89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0467" y="1287849"/>
                  <a:ext cx="3011402" cy="569580"/>
                </a:xfrm>
                <a:prstGeom prst="rect">
                  <a:avLst/>
                </a:prstGeom>
                <a:blipFill>
                  <a:blip r:embed="rId3"/>
                  <a:stretch>
                    <a:fillRect l="-1261" t="-4348" r="-2101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48D70B-1D24-4847-8009-D724654B81F5}"/>
                </a:ext>
              </a:extLst>
            </p:cNvPr>
            <p:cNvSpPr txBox="1"/>
            <p:nvPr/>
          </p:nvSpPr>
          <p:spPr>
            <a:xfrm>
              <a:off x="5867400" y="1017514"/>
              <a:ext cx="795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Recall: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9D5523-649D-BC4B-A47A-111AC9ACC113}"/>
              </a:ext>
            </a:extLst>
          </p:cNvPr>
          <p:cNvSpPr>
            <a:spLocks noChangeAspect="1"/>
          </p:cNvSpPr>
          <p:nvPr/>
        </p:nvSpPr>
        <p:spPr>
          <a:xfrm>
            <a:off x="7302023" y="2727968"/>
            <a:ext cx="720000" cy="72000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TP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251EA7-4CF7-B946-A98A-B754AB6711E8}"/>
              </a:ext>
            </a:extLst>
          </p:cNvPr>
          <p:cNvSpPr>
            <a:spLocks/>
          </p:cNvSpPr>
          <p:nvPr/>
        </p:nvSpPr>
        <p:spPr>
          <a:xfrm>
            <a:off x="3486023" y="3447968"/>
            <a:ext cx="1512000" cy="72000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P=TP+FP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31FAD4-572B-2D4E-BBC4-F9A93033FE5F}"/>
              </a:ext>
            </a:extLst>
          </p:cNvPr>
          <p:cNvSpPr>
            <a:spLocks/>
          </p:cNvSpPr>
          <p:nvPr/>
        </p:nvSpPr>
        <p:spPr>
          <a:xfrm>
            <a:off x="7613458" y="3392007"/>
            <a:ext cx="1512000" cy="72000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TP+FN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68DB7-6837-8B40-818B-FDBD31EE1975}"/>
              </a:ext>
            </a:extLst>
          </p:cNvPr>
          <p:cNvSpPr txBox="1"/>
          <p:nvPr/>
        </p:nvSpPr>
        <p:spPr>
          <a:xfrm>
            <a:off x="8629746" y="2918534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 label at query time!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0EB0F-1E14-F647-9B8D-8502CB8B21EA}"/>
              </a:ext>
            </a:extLst>
          </p:cNvPr>
          <p:cNvSpPr txBox="1"/>
          <p:nvPr/>
        </p:nvSpPr>
        <p:spPr>
          <a:xfrm>
            <a:off x="8629746" y="4060989"/>
            <a:ext cx="3455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Explicit usage of relevance score!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3A6BC1-32D9-8E40-9011-08DE16E2FB7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97623" y="2288982"/>
            <a:ext cx="3232123" cy="814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DB27C5-5D55-7C4A-9A57-360D307E3B6E}"/>
              </a:ext>
            </a:extLst>
          </p:cNvPr>
          <p:cNvCxnSpPr>
            <a:endCxn id="13" idx="1"/>
          </p:cNvCxnSpPr>
          <p:nvPr/>
        </p:nvCxnSpPr>
        <p:spPr>
          <a:xfrm flipV="1">
            <a:off x="7414301" y="4245655"/>
            <a:ext cx="1215445" cy="663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77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DFEB-275E-7A40-8F01-3E618025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Definition: Time Constraint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88550F-01AB-C841-90D6-459AB22E2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EF1 maximization problem is constrained with three factors – time, position and keywords.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)⋀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)⋀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𝑘𝑒𝑦𝑤𝑜𝑟𝑑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Time constrains:  a time-window tuple</a:t>
                </a:r>
                <a14:m>
                  <m:oMath xmlns:m="http://schemas.openxmlformats.org/officeDocument/2006/math">
                    <m:r>
                      <a:rPr lang="en-AU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𝑒𝑛𝑑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88550F-01AB-C841-90D6-459AB22E2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7" t="-1117" r="-1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18C82-256C-5143-AF0F-EBEC2174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483188-22DD-F246-A12C-4B77DBDC9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392" y="4972827"/>
            <a:ext cx="6652334" cy="16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5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3E94D-1BF9-9F4B-9693-90E58C52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Definition: Position and Keyword Constrains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32900-05A6-CD43-92B2-DD17F79CBA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Position constrains:  a bounding-box tuple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Keyword constrains: a Boolean value of term with global corpus size.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𝑘𝑒𝑦𝑤𝑜𝑟𝑑</m:t>
                          </m:r>
                        </m:sub>
                      </m:sSub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⋀"/>
                          <m:supHide m:val="on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brk m:alnAt="7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m:rPr>
                          <m:nor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32900-05A6-CD43-92B2-DD17F79CBA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7" t="-1117" b="-38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4D693-F347-BF45-980C-1EE7C826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6D719-4060-0C4C-A099-B2B37C0A8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25" y="2041678"/>
            <a:ext cx="6529755" cy="199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7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5989-B939-8B47-8067-6A70370B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definition: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8A642-E6D9-E349-9A82-A41777A9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14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EE6770-8FCF-6645-82BD-33348A7FC4A0}"/>
              </a:ext>
            </a:extLst>
          </p:cNvPr>
          <p:cNvGrpSpPr/>
          <p:nvPr/>
        </p:nvGrpSpPr>
        <p:grpSpPr>
          <a:xfrm>
            <a:off x="1189608" y="1393782"/>
            <a:ext cx="7276661" cy="5310672"/>
            <a:chOff x="1189608" y="1393782"/>
            <a:chExt cx="7276661" cy="53106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E40720-1B8C-AE4F-8680-4CFFA2686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9608" y="1393782"/>
              <a:ext cx="7217546" cy="90658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67C7F1-AD63-D946-9ECA-61DC00117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8276" y="2509162"/>
              <a:ext cx="4496003" cy="5828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20E6F0B-D5EF-944F-BBC0-741B094FC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8276" y="2937742"/>
              <a:ext cx="5330505" cy="130493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553F9B-2B3F-C747-AD64-212E8D203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8276" y="4242681"/>
              <a:ext cx="5797993" cy="17737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FB7623-A856-6048-A9C9-D255E72A9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2299" y="6062469"/>
              <a:ext cx="4052163" cy="64198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66E1F-30E5-834E-8BA7-A9B543920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6314" y="2610240"/>
              <a:ext cx="484474" cy="380658"/>
            </a:xfrm>
            <a:prstGeom prst="rect">
              <a:avLst/>
            </a:prstGeom>
          </p:spPr>
        </p:pic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0BCA345-4BA1-DB46-AE7D-43380EBA174D}"/>
              </a:ext>
            </a:extLst>
          </p:cNvPr>
          <p:cNvSpPr/>
          <p:nvPr/>
        </p:nvSpPr>
        <p:spPr>
          <a:xfrm>
            <a:off x="9919687" y="745061"/>
            <a:ext cx="1981200" cy="1219200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</a:rPr>
              <a:t>Fractional MILP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F00B5A8-B502-4741-9B59-3FA288A0B924}"/>
              </a:ext>
            </a:extLst>
          </p:cNvPr>
          <p:cNvSpPr/>
          <p:nvPr/>
        </p:nvSpPr>
        <p:spPr>
          <a:xfrm>
            <a:off x="7832509" y="704494"/>
            <a:ext cx="1149288" cy="714326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</a:rPr>
              <a:t>Binary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1648CA6-C90A-BE4E-A4B3-F52B2C855B01}"/>
              </a:ext>
            </a:extLst>
          </p:cNvPr>
          <p:cNvSpPr/>
          <p:nvPr/>
        </p:nvSpPr>
        <p:spPr>
          <a:xfrm>
            <a:off x="7083237" y="3482359"/>
            <a:ext cx="1149288" cy="714326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</a:rPr>
              <a:t>Integer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269FA13-BB21-5145-BA21-4ECA1362009E}"/>
              </a:ext>
            </a:extLst>
          </p:cNvPr>
          <p:cNvSpPr/>
          <p:nvPr/>
        </p:nvSpPr>
        <p:spPr>
          <a:xfrm>
            <a:off x="6944270" y="5375696"/>
            <a:ext cx="1462883" cy="714326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</a:rPr>
              <a:t>Continuous</a:t>
            </a:r>
          </a:p>
        </p:txBody>
      </p:sp>
    </p:spTree>
    <p:extLst>
      <p:ext uri="{BB962C8B-B14F-4D97-AF65-F5344CB8AC3E}">
        <p14:creationId xmlns:p14="http://schemas.microsoft.com/office/powerpoint/2010/main" val="216829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8B8687-CF38-704C-811F-B200047CC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26" y="305135"/>
            <a:ext cx="7449927" cy="1503786"/>
          </a:xfrm>
        </p:spPr>
        <p:txBody>
          <a:bodyPr>
            <a:normAutofit/>
          </a:bodyPr>
          <a:lstStyle/>
          <a:p>
            <a:r>
              <a:rPr lang="en-US" dirty="0"/>
              <a:t>Solution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8FD5-0B6D-9647-BE05-4578D4FF9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15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94BA6-934F-5D46-80EA-7FAA0971A9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17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DFEB-275E-7A40-8F01-3E618025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Framework – MILP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8550F-01AB-C841-90D6-459AB22E2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EF1 definition: fractional MILP object (hard to solve).</a:t>
            </a:r>
          </a:p>
          <a:p>
            <a:r>
              <a:rPr lang="en-US" dirty="0"/>
              <a:t>Transform original fractional MILP into a pure MILP form: (</a:t>
            </a:r>
            <a:r>
              <a:rPr lang="en-US" dirty="0" err="1"/>
              <a:t>Charnes</a:t>
            </a:r>
            <a:r>
              <a:rPr lang="en-US" dirty="0"/>
              <a:t>-Cooper method and Glover linearization method).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18C82-256C-5143-AF0F-EBEC2174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16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D9A063-E27A-7946-BB66-1A8624CD0DBA}"/>
              </a:ext>
            </a:extLst>
          </p:cNvPr>
          <p:cNvGrpSpPr/>
          <p:nvPr/>
        </p:nvGrpSpPr>
        <p:grpSpPr>
          <a:xfrm>
            <a:off x="7426111" y="2990898"/>
            <a:ext cx="4589256" cy="3373719"/>
            <a:chOff x="6081559" y="2974227"/>
            <a:chExt cx="4589256" cy="33737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BF1017A-2C22-3048-894D-F7FDE7860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559" y="2974227"/>
              <a:ext cx="3332574" cy="432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A0B391B-83F2-E845-A28D-DBE25086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559" y="3352174"/>
              <a:ext cx="4264605" cy="1044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4AE4EE-4802-9144-85B4-931654588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559" y="4343759"/>
              <a:ext cx="4589256" cy="1404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FDB746-D6D1-2B40-937A-ABA48C340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559" y="5843946"/>
              <a:ext cx="3181213" cy="5040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DE6F7E2-C827-C443-B798-C7827C48CA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01" y="3078337"/>
            <a:ext cx="4980941" cy="317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6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77324-9945-FF43-A2C8-B6847962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39BB4-9667-704C-BEAB-66B4CC62A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offline evaluation shows poor scalability of MILP method.</a:t>
            </a:r>
          </a:p>
          <a:p>
            <a:r>
              <a:rPr lang="en-US" dirty="0"/>
              <a:t>We developed a greedy algorithm to solve this EF1-optimization problem.</a:t>
            </a:r>
          </a:p>
          <a:p>
            <a:pPr lvl="1"/>
            <a:r>
              <a:rPr lang="en-US" dirty="0"/>
              <a:t> Very efficient (scalable).</a:t>
            </a:r>
          </a:p>
          <a:p>
            <a:pPr lvl="1"/>
            <a:r>
              <a:rPr lang="en-US" dirty="0"/>
              <a:t>Good approximation of the optimal solution (MILP).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68813-93B4-7349-8F02-18DD9211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77324-9945-FF43-A2C8-B6847962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Framework – Greedy Algorithm (time)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539BB4-9667-704C-BEAB-66B4CC62A5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Binary partitioning search (BPS) in time domain with the Top-down manner.</a:t>
                </a:r>
              </a:p>
              <a:p>
                <a:r>
                  <a:rPr lang="en-US" dirty="0"/>
                  <a:t>Alternatively search for </a:t>
                </a:r>
                <a14:m>
                  <m:oMath xmlns:m="http://schemas.openxmlformats.org/officeDocument/2006/math">
                    <m:r>
                      <a:rPr lang="en-AU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𝑒𝑛𝑑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539BB4-9667-704C-BEAB-66B4CC62A5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7" t="-1117" r="-1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68813-93B4-7349-8F02-18DD9211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18</a:t>
            </a:fld>
            <a:endParaRPr lang="en-US"/>
          </a:p>
        </p:txBody>
      </p:sp>
      <p:cxnSp>
        <p:nvCxnSpPr>
          <p:cNvPr id="45" name="Connecteur droit avec flèche 42">
            <a:extLst>
              <a:ext uri="{FF2B5EF4-FFF2-40B4-BE49-F238E27FC236}">
                <a16:creationId xmlns:a16="http://schemas.microsoft.com/office/drawing/2014/main" id="{480F3300-618A-944E-95BB-F0DE17F5CCB1}"/>
              </a:ext>
            </a:extLst>
          </p:cNvPr>
          <p:cNvCxnSpPr/>
          <p:nvPr/>
        </p:nvCxnSpPr>
        <p:spPr>
          <a:xfrm>
            <a:off x="2684004" y="4813452"/>
            <a:ext cx="5544616" cy="0"/>
          </a:xfrm>
          <a:prstGeom prst="straightConnector1">
            <a:avLst/>
          </a:prstGeom>
          <a:noFill/>
          <a:ln w="38100" cap="flat" cmpd="sng" algn="ctr">
            <a:solidFill>
              <a:srgbClr val="9BBB59"/>
            </a:solidFill>
            <a:prstDash val="solid"/>
            <a:headEnd type="arrow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6" name="Connecteur droit 2">
            <a:extLst>
              <a:ext uri="{FF2B5EF4-FFF2-40B4-BE49-F238E27FC236}">
                <a16:creationId xmlns:a16="http://schemas.microsoft.com/office/drawing/2014/main" id="{921CA23B-5AC3-E344-BCF2-08D80ACC1637}"/>
              </a:ext>
            </a:extLst>
          </p:cNvPr>
          <p:cNvCxnSpPr/>
          <p:nvPr/>
        </p:nvCxnSpPr>
        <p:spPr>
          <a:xfrm>
            <a:off x="2611996" y="4309396"/>
            <a:ext cx="7488832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7" name="ZoneTexte 4">
            <a:extLst>
              <a:ext uri="{FF2B5EF4-FFF2-40B4-BE49-F238E27FC236}">
                <a16:creationId xmlns:a16="http://schemas.microsoft.com/office/drawing/2014/main" id="{4576F400-7E39-9C4C-894B-2D924117B830}"/>
              </a:ext>
            </a:extLst>
          </p:cNvPr>
          <p:cNvSpPr txBox="1"/>
          <p:nvPr/>
        </p:nvSpPr>
        <p:spPr>
          <a:xfrm>
            <a:off x="10100828" y="4093372"/>
            <a:ext cx="64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/>
              </a:rPr>
              <a:t>Time</a:t>
            </a:r>
          </a:p>
        </p:txBody>
      </p:sp>
      <p:grpSp>
        <p:nvGrpSpPr>
          <p:cNvPr id="48" name="Grouper 21">
            <a:extLst>
              <a:ext uri="{FF2B5EF4-FFF2-40B4-BE49-F238E27FC236}">
                <a16:creationId xmlns:a16="http://schemas.microsoft.com/office/drawing/2014/main" id="{6BB69A12-D79A-9346-BC00-32A1D8E0CDCB}"/>
              </a:ext>
            </a:extLst>
          </p:cNvPr>
          <p:cNvGrpSpPr/>
          <p:nvPr/>
        </p:nvGrpSpPr>
        <p:grpSpPr>
          <a:xfrm>
            <a:off x="3188060" y="4129376"/>
            <a:ext cx="377515" cy="657364"/>
            <a:chOff x="1403648" y="3543858"/>
            <a:chExt cx="377515" cy="657364"/>
          </a:xfrm>
        </p:grpSpPr>
        <p:sp>
          <p:nvSpPr>
            <p:cNvPr id="49" name="Multiplication 7">
              <a:extLst>
                <a:ext uri="{FF2B5EF4-FFF2-40B4-BE49-F238E27FC236}">
                  <a16:creationId xmlns:a16="http://schemas.microsoft.com/office/drawing/2014/main" id="{8352E3F1-F532-144E-936E-34C01B3F6A59}"/>
                </a:ext>
              </a:extLst>
            </p:cNvPr>
            <p:cNvSpPr>
              <a:spLocks/>
            </p:cNvSpPr>
            <p:nvPr/>
          </p:nvSpPr>
          <p:spPr>
            <a:xfrm>
              <a:off x="1412405" y="3543858"/>
              <a:ext cx="360000" cy="360000"/>
            </a:xfrm>
            <a:prstGeom prst="mathMultiply">
              <a:avLst>
                <a:gd name="adj1" fmla="val 1982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ZoneTexte 14">
              <a:extLst>
                <a:ext uri="{FF2B5EF4-FFF2-40B4-BE49-F238E27FC236}">
                  <a16:creationId xmlns:a16="http://schemas.microsoft.com/office/drawing/2014/main" id="{1F6555A8-B4F4-B645-B1B1-124D6D21ECA4}"/>
                </a:ext>
              </a:extLst>
            </p:cNvPr>
            <p:cNvSpPr txBox="1"/>
            <p:nvPr/>
          </p:nvSpPr>
          <p:spPr>
            <a:xfrm>
              <a:off x="1403648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</a:t>
              </a:r>
              <a:r>
                <a:rPr kumimoji="0" lang="fr-FR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8</a:t>
              </a:r>
            </a:p>
          </p:txBody>
        </p:sp>
      </p:grpSp>
      <p:grpSp>
        <p:nvGrpSpPr>
          <p:cNvPr id="51" name="Grouper 22">
            <a:extLst>
              <a:ext uri="{FF2B5EF4-FFF2-40B4-BE49-F238E27FC236}">
                <a16:creationId xmlns:a16="http://schemas.microsoft.com/office/drawing/2014/main" id="{D9366E83-3FB2-6948-B8D4-C29BD297A1CF}"/>
              </a:ext>
            </a:extLst>
          </p:cNvPr>
          <p:cNvGrpSpPr/>
          <p:nvPr/>
        </p:nvGrpSpPr>
        <p:grpSpPr>
          <a:xfrm>
            <a:off x="4124164" y="4129376"/>
            <a:ext cx="377515" cy="657364"/>
            <a:chOff x="2339752" y="3543858"/>
            <a:chExt cx="377515" cy="657364"/>
          </a:xfrm>
        </p:grpSpPr>
        <p:sp>
          <p:nvSpPr>
            <p:cNvPr id="52" name="Multiplication 8">
              <a:extLst>
                <a:ext uri="{FF2B5EF4-FFF2-40B4-BE49-F238E27FC236}">
                  <a16:creationId xmlns:a16="http://schemas.microsoft.com/office/drawing/2014/main" id="{04CA131E-48F4-214B-8A97-1FC479F79AB2}"/>
                </a:ext>
              </a:extLst>
            </p:cNvPr>
            <p:cNvSpPr>
              <a:spLocks/>
            </p:cNvSpPr>
            <p:nvPr/>
          </p:nvSpPr>
          <p:spPr>
            <a:xfrm>
              <a:off x="2348509" y="3543858"/>
              <a:ext cx="360000" cy="360000"/>
            </a:xfrm>
            <a:prstGeom prst="mathMultiply">
              <a:avLst>
                <a:gd name="adj1" fmla="val 1982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ZoneTexte 15">
              <a:extLst>
                <a:ext uri="{FF2B5EF4-FFF2-40B4-BE49-F238E27FC236}">
                  <a16:creationId xmlns:a16="http://schemas.microsoft.com/office/drawing/2014/main" id="{9803A8D7-3B6C-0D4F-8645-F510D02073B0}"/>
                </a:ext>
              </a:extLst>
            </p:cNvPr>
            <p:cNvSpPr txBox="1"/>
            <p:nvPr/>
          </p:nvSpPr>
          <p:spPr>
            <a:xfrm>
              <a:off x="2339752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</a:t>
              </a:r>
              <a:r>
                <a:rPr kumimoji="0" lang="fr-FR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1</a:t>
              </a:r>
            </a:p>
          </p:txBody>
        </p:sp>
      </p:grpSp>
      <p:grpSp>
        <p:nvGrpSpPr>
          <p:cNvPr id="54" name="Grouper 23">
            <a:extLst>
              <a:ext uri="{FF2B5EF4-FFF2-40B4-BE49-F238E27FC236}">
                <a16:creationId xmlns:a16="http://schemas.microsoft.com/office/drawing/2014/main" id="{7D138332-522E-9E45-A05E-2CEE7B0DE3DD}"/>
              </a:ext>
            </a:extLst>
          </p:cNvPr>
          <p:cNvGrpSpPr/>
          <p:nvPr/>
        </p:nvGrpSpPr>
        <p:grpSpPr>
          <a:xfrm>
            <a:off x="5348300" y="4129376"/>
            <a:ext cx="377515" cy="657364"/>
            <a:chOff x="3563888" y="3543858"/>
            <a:chExt cx="377515" cy="657364"/>
          </a:xfrm>
        </p:grpSpPr>
        <p:sp>
          <p:nvSpPr>
            <p:cNvPr id="55" name="Multiplication 9">
              <a:extLst>
                <a:ext uri="{FF2B5EF4-FFF2-40B4-BE49-F238E27FC236}">
                  <a16:creationId xmlns:a16="http://schemas.microsoft.com/office/drawing/2014/main" id="{D9459211-4012-7F4F-9AE9-418E0CF72A85}"/>
                </a:ext>
              </a:extLst>
            </p:cNvPr>
            <p:cNvSpPr>
              <a:spLocks/>
            </p:cNvSpPr>
            <p:nvPr/>
          </p:nvSpPr>
          <p:spPr>
            <a:xfrm>
              <a:off x="3572645" y="3543858"/>
              <a:ext cx="360000" cy="360000"/>
            </a:xfrm>
            <a:prstGeom prst="mathMultiply">
              <a:avLst>
                <a:gd name="adj1" fmla="val 1982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ZoneTexte 16">
              <a:extLst>
                <a:ext uri="{FF2B5EF4-FFF2-40B4-BE49-F238E27FC236}">
                  <a16:creationId xmlns:a16="http://schemas.microsoft.com/office/drawing/2014/main" id="{0A016CB8-B23E-BF44-B157-1EC6378FE649}"/>
                </a:ext>
              </a:extLst>
            </p:cNvPr>
            <p:cNvSpPr txBox="1"/>
            <p:nvPr/>
          </p:nvSpPr>
          <p:spPr>
            <a:xfrm>
              <a:off x="3563888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</a:t>
              </a:r>
              <a:r>
                <a:rPr kumimoji="0" lang="fr-FR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5</a:t>
              </a:r>
            </a:p>
          </p:txBody>
        </p:sp>
      </p:grpSp>
      <p:grpSp>
        <p:nvGrpSpPr>
          <p:cNvPr id="57" name="Grouper 24">
            <a:extLst>
              <a:ext uri="{FF2B5EF4-FFF2-40B4-BE49-F238E27FC236}">
                <a16:creationId xmlns:a16="http://schemas.microsoft.com/office/drawing/2014/main" id="{D5006FA0-095C-AE46-9E79-1BEB6E480050}"/>
              </a:ext>
            </a:extLst>
          </p:cNvPr>
          <p:cNvGrpSpPr/>
          <p:nvPr/>
        </p:nvGrpSpPr>
        <p:grpSpPr>
          <a:xfrm>
            <a:off x="5924364" y="4129376"/>
            <a:ext cx="377515" cy="657364"/>
            <a:chOff x="4139952" y="3543858"/>
            <a:chExt cx="377515" cy="657364"/>
          </a:xfrm>
        </p:grpSpPr>
        <p:sp>
          <p:nvSpPr>
            <p:cNvPr id="58" name="Multiplication 13">
              <a:extLst>
                <a:ext uri="{FF2B5EF4-FFF2-40B4-BE49-F238E27FC236}">
                  <a16:creationId xmlns:a16="http://schemas.microsoft.com/office/drawing/2014/main" id="{1B705153-2049-E244-A044-FC5A6AA37D5F}"/>
                </a:ext>
              </a:extLst>
            </p:cNvPr>
            <p:cNvSpPr>
              <a:spLocks/>
            </p:cNvSpPr>
            <p:nvPr/>
          </p:nvSpPr>
          <p:spPr>
            <a:xfrm>
              <a:off x="4148709" y="3543858"/>
              <a:ext cx="360000" cy="360000"/>
            </a:xfrm>
            <a:prstGeom prst="mathMultiply">
              <a:avLst>
                <a:gd name="adj1" fmla="val 1982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ZoneTexte 17">
              <a:extLst>
                <a:ext uri="{FF2B5EF4-FFF2-40B4-BE49-F238E27FC236}">
                  <a16:creationId xmlns:a16="http://schemas.microsoft.com/office/drawing/2014/main" id="{FAC9BB38-185B-314E-A1EA-7BB4D07850D9}"/>
                </a:ext>
              </a:extLst>
            </p:cNvPr>
            <p:cNvSpPr txBox="1"/>
            <p:nvPr/>
          </p:nvSpPr>
          <p:spPr>
            <a:xfrm>
              <a:off x="4139952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</a:t>
              </a:r>
              <a:r>
                <a:rPr kumimoji="0" lang="fr-FR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7</a:t>
              </a:r>
            </a:p>
          </p:txBody>
        </p:sp>
      </p:grpSp>
      <p:grpSp>
        <p:nvGrpSpPr>
          <p:cNvPr id="60" name="Grouper 25">
            <a:extLst>
              <a:ext uri="{FF2B5EF4-FFF2-40B4-BE49-F238E27FC236}">
                <a16:creationId xmlns:a16="http://schemas.microsoft.com/office/drawing/2014/main" id="{3394D9F0-46AD-8644-93D3-8E44F003B782}"/>
              </a:ext>
            </a:extLst>
          </p:cNvPr>
          <p:cNvGrpSpPr/>
          <p:nvPr/>
        </p:nvGrpSpPr>
        <p:grpSpPr>
          <a:xfrm>
            <a:off x="6500428" y="4129376"/>
            <a:ext cx="377515" cy="657364"/>
            <a:chOff x="4716016" y="3543858"/>
            <a:chExt cx="377515" cy="657364"/>
          </a:xfrm>
        </p:grpSpPr>
        <p:sp>
          <p:nvSpPr>
            <p:cNvPr id="61" name="Multiplication 10">
              <a:extLst>
                <a:ext uri="{FF2B5EF4-FFF2-40B4-BE49-F238E27FC236}">
                  <a16:creationId xmlns:a16="http://schemas.microsoft.com/office/drawing/2014/main" id="{695CB50C-2457-DF4B-99C2-F078728376FD}"/>
                </a:ext>
              </a:extLst>
            </p:cNvPr>
            <p:cNvSpPr>
              <a:spLocks/>
            </p:cNvSpPr>
            <p:nvPr/>
          </p:nvSpPr>
          <p:spPr>
            <a:xfrm>
              <a:off x="4724773" y="3543858"/>
              <a:ext cx="360000" cy="360000"/>
            </a:xfrm>
            <a:prstGeom prst="mathMultiply">
              <a:avLst>
                <a:gd name="adj1" fmla="val 1982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ZoneTexte 18">
              <a:extLst>
                <a:ext uri="{FF2B5EF4-FFF2-40B4-BE49-F238E27FC236}">
                  <a16:creationId xmlns:a16="http://schemas.microsoft.com/office/drawing/2014/main" id="{E853E7BA-06D8-6B43-988E-9659D48A7821}"/>
                </a:ext>
              </a:extLst>
            </p:cNvPr>
            <p:cNvSpPr txBox="1"/>
            <p:nvPr/>
          </p:nvSpPr>
          <p:spPr>
            <a:xfrm>
              <a:off x="4716016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</a:t>
              </a:r>
              <a:r>
                <a:rPr kumimoji="0" lang="fr-FR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3</a:t>
              </a:r>
            </a:p>
          </p:txBody>
        </p:sp>
      </p:grpSp>
      <p:grpSp>
        <p:nvGrpSpPr>
          <p:cNvPr id="63" name="Grouper 26">
            <a:extLst>
              <a:ext uri="{FF2B5EF4-FFF2-40B4-BE49-F238E27FC236}">
                <a16:creationId xmlns:a16="http://schemas.microsoft.com/office/drawing/2014/main" id="{F9D5E813-D2F1-F848-9467-198A783F395C}"/>
              </a:ext>
            </a:extLst>
          </p:cNvPr>
          <p:cNvGrpSpPr/>
          <p:nvPr/>
        </p:nvGrpSpPr>
        <p:grpSpPr>
          <a:xfrm>
            <a:off x="7607795" y="4129376"/>
            <a:ext cx="377515" cy="657364"/>
            <a:chOff x="5823383" y="3543858"/>
            <a:chExt cx="377515" cy="657364"/>
          </a:xfrm>
        </p:grpSpPr>
        <p:sp>
          <p:nvSpPr>
            <p:cNvPr id="64" name="Multiplication 11">
              <a:extLst>
                <a:ext uri="{FF2B5EF4-FFF2-40B4-BE49-F238E27FC236}">
                  <a16:creationId xmlns:a16="http://schemas.microsoft.com/office/drawing/2014/main" id="{606D93A0-7DB1-0F46-8748-F8AAD101FE20}"/>
                </a:ext>
              </a:extLst>
            </p:cNvPr>
            <p:cNvSpPr>
              <a:spLocks/>
            </p:cNvSpPr>
            <p:nvPr/>
          </p:nvSpPr>
          <p:spPr>
            <a:xfrm>
              <a:off x="5832140" y="3543858"/>
              <a:ext cx="360000" cy="360000"/>
            </a:xfrm>
            <a:prstGeom prst="mathMultiply">
              <a:avLst>
                <a:gd name="adj1" fmla="val 1982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ZoneTexte 19">
              <a:extLst>
                <a:ext uri="{FF2B5EF4-FFF2-40B4-BE49-F238E27FC236}">
                  <a16:creationId xmlns:a16="http://schemas.microsoft.com/office/drawing/2014/main" id="{92BA722D-E87A-F44A-A3F8-205FBCB6DBD2}"/>
                </a:ext>
              </a:extLst>
            </p:cNvPr>
            <p:cNvSpPr txBox="1"/>
            <p:nvPr/>
          </p:nvSpPr>
          <p:spPr>
            <a:xfrm>
              <a:off x="5823383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</a:t>
              </a:r>
              <a:r>
                <a:rPr kumimoji="0" lang="fr-FR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4</a:t>
              </a:r>
            </a:p>
          </p:txBody>
        </p:sp>
      </p:grpSp>
      <p:grpSp>
        <p:nvGrpSpPr>
          <p:cNvPr id="66" name="Grouper 27">
            <a:extLst>
              <a:ext uri="{FF2B5EF4-FFF2-40B4-BE49-F238E27FC236}">
                <a16:creationId xmlns:a16="http://schemas.microsoft.com/office/drawing/2014/main" id="{C6D2D7DD-3061-D448-8D68-2E0902AC2D9D}"/>
              </a:ext>
            </a:extLst>
          </p:cNvPr>
          <p:cNvGrpSpPr/>
          <p:nvPr/>
        </p:nvGrpSpPr>
        <p:grpSpPr>
          <a:xfrm>
            <a:off x="8804684" y="4129376"/>
            <a:ext cx="377515" cy="657364"/>
            <a:chOff x="7020272" y="3543858"/>
            <a:chExt cx="377515" cy="657364"/>
          </a:xfrm>
        </p:grpSpPr>
        <p:sp>
          <p:nvSpPr>
            <p:cNvPr id="67" name="Multiplication 12">
              <a:extLst>
                <a:ext uri="{FF2B5EF4-FFF2-40B4-BE49-F238E27FC236}">
                  <a16:creationId xmlns:a16="http://schemas.microsoft.com/office/drawing/2014/main" id="{FA04CAFE-A903-DB4B-AA88-8D63B1444601}"/>
                </a:ext>
              </a:extLst>
            </p:cNvPr>
            <p:cNvSpPr>
              <a:spLocks/>
            </p:cNvSpPr>
            <p:nvPr/>
          </p:nvSpPr>
          <p:spPr>
            <a:xfrm>
              <a:off x="7029029" y="3543858"/>
              <a:ext cx="360000" cy="360000"/>
            </a:xfrm>
            <a:prstGeom prst="mathMultiply">
              <a:avLst>
                <a:gd name="adj1" fmla="val 1982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ZoneTexte 20">
              <a:extLst>
                <a:ext uri="{FF2B5EF4-FFF2-40B4-BE49-F238E27FC236}">
                  <a16:creationId xmlns:a16="http://schemas.microsoft.com/office/drawing/2014/main" id="{D882AEDA-5D5D-0440-AF16-1B2B708C6DA2}"/>
                </a:ext>
              </a:extLst>
            </p:cNvPr>
            <p:cNvSpPr txBox="1"/>
            <p:nvPr/>
          </p:nvSpPr>
          <p:spPr>
            <a:xfrm>
              <a:off x="7020272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</a:t>
              </a:r>
              <a:r>
                <a:rPr kumimoji="0" lang="fr-FR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2</a:t>
              </a:r>
            </a:p>
          </p:txBody>
        </p:sp>
      </p:grpSp>
      <p:cxnSp>
        <p:nvCxnSpPr>
          <p:cNvPr id="69" name="Connecteur droit 29">
            <a:extLst>
              <a:ext uri="{FF2B5EF4-FFF2-40B4-BE49-F238E27FC236}">
                <a16:creationId xmlns:a16="http://schemas.microsoft.com/office/drawing/2014/main" id="{5688CA45-B01E-D044-B34B-C6F764BC3A9E}"/>
              </a:ext>
            </a:extLst>
          </p:cNvPr>
          <p:cNvCxnSpPr/>
          <p:nvPr/>
        </p:nvCxnSpPr>
        <p:spPr>
          <a:xfrm>
            <a:off x="6356412" y="4165380"/>
            <a:ext cx="0" cy="720080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0" name="Connecteur droit avec flèche 35">
            <a:extLst>
              <a:ext uri="{FF2B5EF4-FFF2-40B4-BE49-F238E27FC236}">
                <a16:creationId xmlns:a16="http://schemas.microsoft.com/office/drawing/2014/main" id="{593B888E-C6E5-C243-9B50-A69FADB53308}"/>
              </a:ext>
            </a:extLst>
          </p:cNvPr>
          <p:cNvCxnSpPr/>
          <p:nvPr/>
        </p:nvCxnSpPr>
        <p:spPr>
          <a:xfrm>
            <a:off x="2684004" y="4813452"/>
            <a:ext cx="3672408" cy="0"/>
          </a:xfrm>
          <a:prstGeom prst="straightConnector1">
            <a:avLst/>
          </a:prstGeom>
          <a:noFill/>
          <a:ln w="38100" cap="flat" cmpd="sng" algn="ctr">
            <a:solidFill>
              <a:srgbClr val="9BBB59"/>
            </a:solidFill>
            <a:prstDash val="solid"/>
            <a:headEnd type="arrow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71" name="ZoneTexte 36">
            <a:extLst>
              <a:ext uri="{FF2B5EF4-FFF2-40B4-BE49-F238E27FC236}">
                <a16:creationId xmlns:a16="http://schemas.microsoft.com/office/drawing/2014/main" id="{8D8268BF-8F2A-9D4E-9520-B88E1381584F}"/>
              </a:ext>
            </a:extLst>
          </p:cNvPr>
          <p:cNvSpPr txBox="1"/>
          <p:nvPr/>
        </p:nvSpPr>
        <p:spPr>
          <a:xfrm>
            <a:off x="1891916" y="3670616"/>
            <a:ext cx="113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/>
              </a:rPr>
              <a:t>Fixing </a:t>
            </a:r>
            <a:r>
              <a:rPr lang="en-CA" dirty="0" err="1">
                <a:solidFill>
                  <a:prstClr val="black"/>
                </a:solidFill>
                <a:latin typeface="Calibri"/>
              </a:rPr>
              <a:t>t</a:t>
            </a:r>
            <a:r>
              <a:rPr lang="en-CA" baseline="-25000" dirty="0" err="1">
                <a:solidFill>
                  <a:prstClr val="black"/>
                </a:solidFill>
                <a:latin typeface="Calibri"/>
              </a:rPr>
              <a:t>start</a:t>
            </a:r>
            <a:endParaRPr lang="fr-FR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2" name="Connecteur droit avec flèche 37">
            <a:extLst>
              <a:ext uri="{FF2B5EF4-FFF2-40B4-BE49-F238E27FC236}">
                <a16:creationId xmlns:a16="http://schemas.microsoft.com/office/drawing/2014/main" id="{67B7C141-6354-984D-9119-5B875AE95612}"/>
              </a:ext>
            </a:extLst>
          </p:cNvPr>
          <p:cNvCxnSpPr/>
          <p:nvPr/>
        </p:nvCxnSpPr>
        <p:spPr>
          <a:xfrm flipV="1">
            <a:off x="2684004" y="4907583"/>
            <a:ext cx="7344816" cy="27763"/>
          </a:xfrm>
          <a:prstGeom prst="straightConnector1">
            <a:avLst/>
          </a:prstGeom>
          <a:noFill/>
          <a:ln w="38100" cap="flat" cmpd="sng" algn="ctr">
            <a:solidFill>
              <a:srgbClr val="9BBB59"/>
            </a:solidFill>
            <a:prstDash val="solid"/>
            <a:headEnd type="arrow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73" name="ZoneTexte 39">
            <a:extLst>
              <a:ext uri="{FF2B5EF4-FFF2-40B4-BE49-F238E27FC236}">
                <a16:creationId xmlns:a16="http://schemas.microsoft.com/office/drawing/2014/main" id="{753FEBE7-0FAD-5646-BDB4-AECFB50FDE06}"/>
              </a:ext>
            </a:extLst>
          </p:cNvPr>
          <p:cNvSpPr txBox="1"/>
          <p:nvPr/>
        </p:nvSpPr>
        <p:spPr>
          <a:xfrm>
            <a:off x="6118876" y="4885460"/>
            <a:ext cx="48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/>
              </a:rPr>
              <a:t>Ef1</a:t>
            </a:r>
          </a:p>
        </p:txBody>
      </p:sp>
      <p:sp>
        <p:nvSpPr>
          <p:cNvPr id="74" name="ZoneTexte 40">
            <a:extLst>
              <a:ext uri="{FF2B5EF4-FFF2-40B4-BE49-F238E27FC236}">
                <a16:creationId xmlns:a16="http://schemas.microsoft.com/office/drawing/2014/main" id="{1FF8C585-61E7-7A4C-A9AE-19E30525819A}"/>
              </a:ext>
            </a:extLst>
          </p:cNvPr>
          <p:cNvSpPr txBox="1"/>
          <p:nvPr/>
        </p:nvSpPr>
        <p:spPr>
          <a:xfrm>
            <a:off x="4575452" y="4516128"/>
            <a:ext cx="5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/>
              </a:rPr>
              <a:t>Ef1`</a:t>
            </a:r>
          </a:p>
        </p:txBody>
      </p:sp>
      <p:cxnSp>
        <p:nvCxnSpPr>
          <p:cNvPr id="75" name="Connecteur droit 41">
            <a:extLst>
              <a:ext uri="{FF2B5EF4-FFF2-40B4-BE49-F238E27FC236}">
                <a16:creationId xmlns:a16="http://schemas.microsoft.com/office/drawing/2014/main" id="{3AE9EAAA-38B0-2F4F-B3A9-FB4C14B980C3}"/>
              </a:ext>
            </a:extLst>
          </p:cNvPr>
          <p:cNvCxnSpPr/>
          <p:nvPr/>
        </p:nvCxnSpPr>
        <p:spPr>
          <a:xfrm>
            <a:off x="8194660" y="4165380"/>
            <a:ext cx="0" cy="720080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6" name="Accolade fermante 44">
            <a:extLst>
              <a:ext uri="{FF2B5EF4-FFF2-40B4-BE49-F238E27FC236}">
                <a16:creationId xmlns:a16="http://schemas.microsoft.com/office/drawing/2014/main" id="{B516DCBB-6819-744C-BEE5-C1BA310EFA95}"/>
              </a:ext>
            </a:extLst>
          </p:cNvPr>
          <p:cNvSpPr/>
          <p:nvPr/>
        </p:nvSpPr>
        <p:spPr>
          <a:xfrm rot="16200000">
            <a:off x="8084604" y="2293172"/>
            <a:ext cx="216024" cy="3672408"/>
          </a:xfrm>
          <a:prstGeom prst="righ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ZoneTexte 38">
            <a:extLst>
              <a:ext uri="{FF2B5EF4-FFF2-40B4-BE49-F238E27FC236}">
                <a16:creationId xmlns:a16="http://schemas.microsoft.com/office/drawing/2014/main" id="{37FFBFBB-C333-7848-BD95-3D43F6C8357F}"/>
              </a:ext>
            </a:extLst>
          </p:cNvPr>
          <p:cNvSpPr txBox="1"/>
          <p:nvPr/>
        </p:nvSpPr>
        <p:spPr>
          <a:xfrm>
            <a:off x="8095091" y="3598608"/>
            <a:ext cx="49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CA" baseline="-25000" dirty="0">
                <a:solidFill>
                  <a:prstClr val="black"/>
                </a:solidFill>
                <a:latin typeface="Calibri"/>
              </a:rPr>
              <a:t>end</a:t>
            </a:r>
            <a:endParaRPr lang="en-CA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8" name="Connecteur droit avec flèche 28">
            <a:extLst>
              <a:ext uri="{FF2B5EF4-FFF2-40B4-BE49-F238E27FC236}">
                <a16:creationId xmlns:a16="http://schemas.microsoft.com/office/drawing/2014/main" id="{3488CA3E-13CB-3944-95E9-60F191B382D9}"/>
              </a:ext>
            </a:extLst>
          </p:cNvPr>
          <p:cNvCxnSpPr>
            <a:stCxn id="71" idx="2"/>
          </p:cNvCxnSpPr>
          <p:nvPr/>
        </p:nvCxnSpPr>
        <p:spPr>
          <a:xfrm>
            <a:off x="2460623" y="4039948"/>
            <a:ext cx="223381" cy="27874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9" name="Connecteur droit avec flèche 43">
            <a:extLst>
              <a:ext uri="{FF2B5EF4-FFF2-40B4-BE49-F238E27FC236}">
                <a16:creationId xmlns:a16="http://schemas.microsoft.com/office/drawing/2014/main" id="{53C565CC-1CA1-3146-99A5-0BB64DEB44B1}"/>
              </a:ext>
            </a:extLst>
          </p:cNvPr>
          <p:cNvCxnSpPr>
            <a:stCxn id="77" idx="2"/>
          </p:cNvCxnSpPr>
          <p:nvPr/>
        </p:nvCxnSpPr>
        <p:spPr>
          <a:xfrm rot="5400000">
            <a:off x="8074566" y="4049986"/>
            <a:ext cx="350748" cy="186656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4CB0A767-6464-2A46-BB7C-02BE8822CBFE}"/>
              </a:ext>
            </a:extLst>
          </p:cNvPr>
          <p:cNvSpPr/>
          <p:nvPr/>
        </p:nvSpPr>
        <p:spPr>
          <a:xfrm>
            <a:off x="8228620" y="3958648"/>
            <a:ext cx="1944216" cy="936104"/>
          </a:xfrm>
          <a:prstGeom prst="rect">
            <a:avLst/>
          </a:prstGeom>
          <a:gradFill flip="none" rotWithShape="1">
            <a:gsLst>
              <a:gs pos="0">
                <a:srgbClr val="C0504D">
                  <a:shade val="51000"/>
                  <a:satMod val="130000"/>
                  <a:alpha val="35000"/>
                </a:srgbClr>
              </a:gs>
              <a:gs pos="80000">
                <a:srgbClr val="C0504D">
                  <a:shade val="93000"/>
                  <a:satMod val="130000"/>
                  <a:alpha val="35000"/>
                </a:srgbClr>
              </a:gs>
              <a:gs pos="100000">
                <a:srgbClr val="C0504D">
                  <a:shade val="94000"/>
                  <a:satMod val="135000"/>
                  <a:alpha val="35000"/>
                </a:srgbClr>
              </a:gs>
            </a:gsLst>
            <a:lin ang="16200000" scaled="0"/>
            <a:tileRect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Accolade fermante 46">
            <a:extLst>
              <a:ext uri="{FF2B5EF4-FFF2-40B4-BE49-F238E27FC236}">
                <a16:creationId xmlns:a16="http://schemas.microsoft.com/office/drawing/2014/main" id="{A125B553-B87C-924A-B881-46BC5B844804}"/>
              </a:ext>
            </a:extLst>
          </p:cNvPr>
          <p:cNvSpPr/>
          <p:nvPr/>
        </p:nvSpPr>
        <p:spPr>
          <a:xfrm rot="16200000">
            <a:off x="7148500" y="3238568"/>
            <a:ext cx="216024" cy="1800200"/>
          </a:xfrm>
          <a:prstGeom prst="righ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2" name="Connecteur droit 47">
            <a:extLst>
              <a:ext uri="{FF2B5EF4-FFF2-40B4-BE49-F238E27FC236}">
                <a16:creationId xmlns:a16="http://schemas.microsoft.com/office/drawing/2014/main" id="{70984678-4FC8-C643-9110-E82B6D65AB02}"/>
              </a:ext>
            </a:extLst>
          </p:cNvPr>
          <p:cNvCxnSpPr/>
          <p:nvPr/>
        </p:nvCxnSpPr>
        <p:spPr>
          <a:xfrm>
            <a:off x="7254468" y="4174672"/>
            <a:ext cx="0" cy="720080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3" name="Connecteur droit avec flèche 48">
            <a:extLst>
              <a:ext uri="{FF2B5EF4-FFF2-40B4-BE49-F238E27FC236}">
                <a16:creationId xmlns:a16="http://schemas.microsoft.com/office/drawing/2014/main" id="{197906BD-5C60-9748-904F-19B301C21E22}"/>
              </a:ext>
            </a:extLst>
          </p:cNvPr>
          <p:cNvCxnSpPr/>
          <p:nvPr/>
        </p:nvCxnSpPr>
        <p:spPr>
          <a:xfrm>
            <a:off x="2684004" y="4894752"/>
            <a:ext cx="5544616" cy="0"/>
          </a:xfrm>
          <a:prstGeom prst="straightConnector1">
            <a:avLst/>
          </a:prstGeom>
          <a:noFill/>
          <a:ln w="38100" cap="flat" cmpd="sng" algn="ctr">
            <a:solidFill>
              <a:srgbClr val="9BBB59"/>
            </a:solidFill>
            <a:prstDash val="solid"/>
            <a:headEnd type="arrow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84" name="Connecteur droit avec flèche 49">
            <a:extLst>
              <a:ext uri="{FF2B5EF4-FFF2-40B4-BE49-F238E27FC236}">
                <a16:creationId xmlns:a16="http://schemas.microsoft.com/office/drawing/2014/main" id="{12E52EE4-CDA3-044A-BFD7-3BC3373E7FD3}"/>
              </a:ext>
            </a:extLst>
          </p:cNvPr>
          <p:cNvCxnSpPr/>
          <p:nvPr/>
        </p:nvCxnSpPr>
        <p:spPr>
          <a:xfrm>
            <a:off x="2684004" y="4822744"/>
            <a:ext cx="4536504" cy="0"/>
          </a:xfrm>
          <a:prstGeom prst="straightConnector1">
            <a:avLst/>
          </a:prstGeom>
          <a:noFill/>
          <a:ln w="38100" cap="flat" cmpd="sng" algn="ctr">
            <a:solidFill>
              <a:srgbClr val="9BBB59"/>
            </a:solidFill>
            <a:prstDash val="solid"/>
            <a:headEnd type="arrow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74456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3" grpId="0"/>
      <p:bldP spid="73" grpId="1"/>
      <p:bldP spid="73" grpId="2"/>
      <p:bldP spid="73" grpId="3"/>
      <p:bldP spid="73" grpId="4"/>
      <p:bldP spid="74" grpId="0"/>
      <p:bldP spid="74" grpId="1"/>
      <p:bldP spid="74" grpId="2"/>
      <p:bldP spid="74" grpId="3"/>
      <p:bldP spid="74" grpId="4"/>
      <p:bldP spid="76" grpId="0" animBg="1"/>
      <p:bldP spid="76" grpId="1" animBg="1"/>
      <p:bldP spid="77" grpId="0"/>
      <p:bldP spid="80" grpId="0" animBg="1"/>
      <p:bldP spid="81" grpId="0" animBg="1"/>
      <p:bldP spid="8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77324-9945-FF43-A2C8-B6847962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Framework – Greedy Algorithm (time)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539BB4-9667-704C-BEAB-66B4CC62A5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Binary partitioning search (BPS) in time domain with the Top-down manner.</a:t>
                </a:r>
              </a:p>
              <a:p>
                <a:r>
                  <a:rPr lang="en-US" dirty="0"/>
                  <a:t>Alternatively search for </a:t>
                </a:r>
                <a14:m>
                  <m:oMath xmlns:m="http://schemas.openxmlformats.org/officeDocument/2006/math">
                    <m:r>
                      <a:rPr lang="en-AU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𝑒𝑛𝑑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539BB4-9667-704C-BEAB-66B4CC62A5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7" t="-1117" r="-1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68813-93B4-7349-8F02-18DD9211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19</a:t>
            </a:fld>
            <a:endParaRPr lang="en-US"/>
          </a:p>
        </p:txBody>
      </p:sp>
      <p:cxnSp>
        <p:nvCxnSpPr>
          <p:cNvPr id="124" name="Connecteur droit avec flèche 42">
            <a:extLst>
              <a:ext uri="{FF2B5EF4-FFF2-40B4-BE49-F238E27FC236}">
                <a16:creationId xmlns:a16="http://schemas.microsoft.com/office/drawing/2014/main" id="{C8794234-E2B7-A341-9AAE-8D9546B2B560}"/>
              </a:ext>
            </a:extLst>
          </p:cNvPr>
          <p:cNvCxnSpPr/>
          <p:nvPr/>
        </p:nvCxnSpPr>
        <p:spPr>
          <a:xfrm flipV="1">
            <a:off x="5207244" y="4777934"/>
            <a:ext cx="2808312" cy="9292"/>
          </a:xfrm>
          <a:prstGeom prst="straightConnector1">
            <a:avLst/>
          </a:prstGeom>
          <a:noFill/>
          <a:ln w="38100" cap="flat" cmpd="sng" algn="ctr">
            <a:solidFill>
              <a:srgbClr val="9BBB59"/>
            </a:solidFill>
            <a:prstDash val="solid"/>
            <a:headEnd type="arrow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25" name="Connecteur droit 2">
            <a:extLst>
              <a:ext uri="{FF2B5EF4-FFF2-40B4-BE49-F238E27FC236}">
                <a16:creationId xmlns:a16="http://schemas.microsoft.com/office/drawing/2014/main" id="{CC427597-BE02-B148-831B-BDF1FA202648}"/>
              </a:ext>
            </a:extLst>
          </p:cNvPr>
          <p:cNvCxnSpPr/>
          <p:nvPr/>
        </p:nvCxnSpPr>
        <p:spPr>
          <a:xfrm>
            <a:off x="2398932" y="4273878"/>
            <a:ext cx="7488832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6" name="ZoneTexte 4">
            <a:extLst>
              <a:ext uri="{FF2B5EF4-FFF2-40B4-BE49-F238E27FC236}">
                <a16:creationId xmlns:a16="http://schemas.microsoft.com/office/drawing/2014/main" id="{AEFC1A67-8937-4944-9C7D-668707FD9DFA}"/>
              </a:ext>
            </a:extLst>
          </p:cNvPr>
          <p:cNvSpPr txBox="1"/>
          <p:nvPr/>
        </p:nvSpPr>
        <p:spPr>
          <a:xfrm>
            <a:off x="9887764" y="4057854"/>
            <a:ext cx="64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/>
              </a:rPr>
              <a:t>Time</a:t>
            </a:r>
          </a:p>
        </p:txBody>
      </p:sp>
      <p:grpSp>
        <p:nvGrpSpPr>
          <p:cNvPr id="127" name="Grouper 21">
            <a:extLst>
              <a:ext uri="{FF2B5EF4-FFF2-40B4-BE49-F238E27FC236}">
                <a16:creationId xmlns:a16="http://schemas.microsoft.com/office/drawing/2014/main" id="{288AC530-7BC5-4942-9285-03C613BE4B5C}"/>
              </a:ext>
            </a:extLst>
          </p:cNvPr>
          <p:cNvGrpSpPr/>
          <p:nvPr/>
        </p:nvGrpSpPr>
        <p:grpSpPr>
          <a:xfrm>
            <a:off x="2974996" y="4093858"/>
            <a:ext cx="377515" cy="657364"/>
            <a:chOff x="1403648" y="3543858"/>
            <a:chExt cx="377515" cy="657364"/>
          </a:xfrm>
        </p:grpSpPr>
        <p:sp>
          <p:nvSpPr>
            <p:cNvPr id="128" name="Multiplication 7">
              <a:extLst>
                <a:ext uri="{FF2B5EF4-FFF2-40B4-BE49-F238E27FC236}">
                  <a16:creationId xmlns:a16="http://schemas.microsoft.com/office/drawing/2014/main" id="{45BDF58F-30FF-B44E-B0DA-7214D4533D99}"/>
                </a:ext>
              </a:extLst>
            </p:cNvPr>
            <p:cNvSpPr>
              <a:spLocks/>
            </p:cNvSpPr>
            <p:nvPr/>
          </p:nvSpPr>
          <p:spPr>
            <a:xfrm>
              <a:off x="1412405" y="3543858"/>
              <a:ext cx="360000" cy="360000"/>
            </a:xfrm>
            <a:prstGeom prst="mathMultiply">
              <a:avLst>
                <a:gd name="adj1" fmla="val 1982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ZoneTexte 14">
              <a:extLst>
                <a:ext uri="{FF2B5EF4-FFF2-40B4-BE49-F238E27FC236}">
                  <a16:creationId xmlns:a16="http://schemas.microsoft.com/office/drawing/2014/main" id="{1EC273C2-E2FD-0344-A804-B3A5571D81D3}"/>
                </a:ext>
              </a:extLst>
            </p:cNvPr>
            <p:cNvSpPr txBox="1"/>
            <p:nvPr/>
          </p:nvSpPr>
          <p:spPr>
            <a:xfrm>
              <a:off x="1403648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</a:t>
              </a:r>
              <a:r>
                <a:rPr kumimoji="0" lang="fr-FR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8</a:t>
              </a:r>
            </a:p>
          </p:txBody>
        </p:sp>
      </p:grpSp>
      <p:grpSp>
        <p:nvGrpSpPr>
          <p:cNvPr id="130" name="Grouper 22">
            <a:extLst>
              <a:ext uri="{FF2B5EF4-FFF2-40B4-BE49-F238E27FC236}">
                <a16:creationId xmlns:a16="http://schemas.microsoft.com/office/drawing/2014/main" id="{917FC699-B72C-5043-903F-1FAF1EDFAA15}"/>
              </a:ext>
            </a:extLst>
          </p:cNvPr>
          <p:cNvGrpSpPr/>
          <p:nvPr/>
        </p:nvGrpSpPr>
        <p:grpSpPr>
          <a:xfrm>
            <a:off x="3911100" y="4093858"/>
            <a:ext cx="377515" cy="657364"/>
            <a:chOff x="2339752" y="3543858"/>
            <a:chExt cx="377515" cy="657364"/>
          </a:xfrm>
        </p:grpSpPr>
        <p:sp>
          <p:nvSpPr>
            <p:cNvPr id="131" name="Multiplication 8">
              <a:extLst>
                <a:ext uri="{FF2B5EF4-FFF2-40B4-BE49-F238E27FC236}">
                  <a16:creationId xmlns:a16="http://schemas.microsoft.com/office/drawing/2014/main" id="{6A352DD4-FE1D-984D-9534-B75688224861}"/>
                </a:ext>
              </a:extLst>
            </p:cNvPr>
            <p:cNvSpPr>
              <a:spLocks/>
            </p:cNvSpPr>
            <p:nvPr/>
          </p:nvSpPr>
          <p:spPr>
            <a:xfrm>
              <a:off x="2348509" y="3543858"/>
              <a:ext cx="360000" cy="360000"/>
            </a:xfrm>
            <a:prstGeom prst="mathMultiply">
              <a:avLst>
                <a:gd name="adj1" fmla="val 1982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ZoneTexte 15">
              <a:extLst>
                <a:ext uri="{FF2B5EF4-FFF2-40B4-BE49-F238E27FC236}">
                  <a16:creationId xmlns:a16="http://schemas.microsoft.com/office/drawing/2014/main" id="{A4AA341E-2124-9B4D-A8CF-92DE84382A70}"/>
                </a:ext>
              </a:extLst>
            </p:cNvPr>
            <p:cNvSpPr txBox="1"/>
            <p:nvPr/>
          </p:nvSpPr>
          <p:spPr>
            <a:xfrm>
              <a:off x="2339752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</a:t>
              </a:r>
              <a:r>
                <a:rPr kumimoji="0" lang="fr-FR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1</a:t>
              </a:r>
            </a:p>
          </p:txBody>
        </p:sp>
      </p:grpSp>
      <p:grpSp>
        <p:nvGrpSpPr>
          <p:cNvPr id="133" name="Grouper 23">
            <a:extLst>
              <a:ext uri="{FF2B5EF4-FFF2-40B4-BE49-F238E27FC236}">
                <a16:creationId xmlns:a16="http://schemas.microsoft.com/office/drawing/2014/main" id="{4697B9E5-607E-9745-8538-F3E87B101876}"/>
              </a:ext>
            </a:extLst>
          </p:cNvPr>
          <p:cNvGrpSpPr/>
          <p:nvPr/>
        </p:nvGrpSpPr>
        <p:grpSpPr>
          <a:xfrm>
            <a:off x="5135236" y="4093858"/>
            <a:ext cx="377515" cy="657364"/>
            <a:chOff x="3563888" y="3543858"/>
            <a:chExt cx="377515" cy="657364"/>
          </a:xfrm>
        </p:grpSpPr>
        <p:sp>
          <p:nvSpPr>
            <p:cNvPr id="134" name="Multiplication 9">
              <a:extLst>
                <a:ext uri="{FF2B5EF4-FFF2-40B4-BE49-F238E27FC236}">
                  <a16:creationId xmlns:a16="http://schemas.microsoft.com/office/drawing/2014/main" id="{0DA660E6-A7AE-3747-AE7C-DC900FC7D272}"/>
                </a:ext>
              </a:extLst>
            </p:cNvPr>
            <p:cNvSpPr>
              <a:spLocks/>
            </p:cNvSpPr>
            <p:nvPr/>
          </p:nvSpPr>
          <p:spPr>
            <a:xfrm>
              <a:off x="3572645" y="3543858"/>
              <a:ext cx="360000" cy="360000"/>
            </a:xfrm>
            <a:prstGeom prst="mathMultiply">
              <a:avLst>
                <a:gd name="adj1" fmla="val 1982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ZoneTexte 16">
              <a:extLst>
                <a:ext uri="{FF2B5EF4-FFF2-40B4-BE49-F238E27FC236}">
                  <a16:creationId xmlns:a16="http://schemas.microsoft.com/office/drawing/2014/main" id="{AC79EB2D-3B85-BC4D-B01F-D2631F05199A}"/>
                </a:ext>
              </a:extLst>
            </p:cNvPr>
            <p:cNvSpPr txBox="1"/>
            <p:nvPr/>
          </p:nvSpPr>
          <p:spPr>
            <a:xfrm>
              <a:off x="3563888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</a:t>
              </a:r>
              <a:r>
                <a:rPr kumimoji="0" lang="fr-FR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5</a:t>
              </a:r>
            </a:p>
          </p:txBody>
        </p:sp>
      </p:grpSp>
      <p:grpSp>
        <p:nvGrpSpPr>
          <p:cNvPr id="136" name="Grouper 24">
            <a:extLst>
              <a:ext uri="{FF2B5EF4-FFF2-40B4-BE49-F238E27FC236}">
                <a16:creationId xmlns:a16="http://schemas.microsoft.com/office/drawing/2014/main" id="{4BC0C90D-5DD0-F44F-B27D-76B771580FD3}"/>
              </a:ext>
            </a:extLst>
          </p:cNvPr>
          <p:cNvGrpSpPr/>
          <p:nvPr/>
        </p:nvGrpSpPr>
        <p:grpSpPr>
          <a:xfrm>
            <a:off x="5711300" y="4093858"/>
            <a:ext cx="377515" cy="657364"/>
            <a:chOff x="4139952" y="3543858"/>
            <a:chExt cx="377515" cy="657364"/>
          </a:xfrm>
        </p:grpSpPr>
        <p:sp>
          <p:nvSpPr>
            <p:cNvPr id="137" name="Multiplication 13">
              <a:extLst>
                <a:ext uri="{FF2B5EF4-FFF2-40B4-BE49-F238E27FC236}">
                  <a16:creationId xmlns:a16="http://schemas.microsoft.com/office/drawing/2014/main" id="{CF25A8EC-C191-8544-9EDA-D943D98D8A47}"/>
                </a:ext>
              </a:extLst>
            </p:cNvPr>
            <p:cNvSpPr>
              <a:spLocks/>
            </p:cNvSpPr>
            <p:nvPr/>
          </p:nvSpPr>
          <p:spPr>
            <a:xfrm>
              <a:off x="4148709" y="3543858"/>
              <a:ext cx="360000" cy="360000"/>
            </a:xfrm>
            <a:prstGeom prst="mathMultiply">
              <a:avLst>
                <a:gd name="adj1" fmla="val 1982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ZoneTexte 17">
              <a:extLst>
                <a:ext uri="{FF2B5EF4-FFF2-40B4-BE49-F238E27FC236}">
                  <a16:creationId xmlns:a16="http://schemas.microsoft.com/office/drawing/2014/main" id="{9707AF44-8039-2C45-996A-C688489B4355}"/>
                </a:ext>
              </a:extLst>
            </p:cNvPr>
            <p:cNvSpPr txBox="1"/>
            <p:nvPr/>
          </p:nvSpPr>
          <p:spPr>
            <a:xfrm>
              <a:off x="4139952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</a:t>
              </a:r>
              <a:r>
                <a:rPr kumimoji="0" lang="fr-FR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7</a:t>
              </a:r>
            </a:p>
          </p:txBody>
        </p:sp>
      </p:grpSp>
      <p:grpSp>
        <p:nvGrpSpPr>
          <p:cNvPr id="139" name="Grouper 25">
            <a:extLst>
              <a:ext uri="{FF2B5EF4-FFF2-40B4-BE49-F238E27FC236}">
                <a16:creationId xmlns:a16="http://schemas.microsoft.com/office/drawing/2014/main" id="{464DDD3A-FDA0-7845-AFCA-61D54FE2648D}"/>
              </a:ext>
            </a:extLst>
          </p:cNvPr>
          <p:cNvGrpSpPr/>
          <p:nvPr/>
        </p:nvGrpSpPr>
        <p:grpSpPr>
          <a:xfrm>
            <a:off x="6287364" y="4093858"/>
            <a:ext cx="377515" cy="657364"/>
            <a:chOff x="4716016" y="3543858"/>
            <a:chExt cx="377515" cy="657364"/>
          </a:xfrm>
        </p:grpSpPr>
        <p:sp>
          <p:nvSpPr>
            <p:cNvPr id="140" name="Multiplication 10">
              <a:extLst>
                <a:ext uri="{FF2B5EF4-FFF2-40B4-BE49-F238E27FC236}">
                  <a16:creationId xmlns:a16="http://schemas.microsoft.com/office/drawing/2014/main" id="{3FD94216-99F9-6143-BE58-A57A39F85FAE}"/>
                </a:ext>
              </a:extLst>
            </p:cNvPr>
            <p:cNvSpPr>
              <a:spLocks/>
            </p:cNvSpPr>
            <p:nvPr/>
          </p:nvSpPr>
          <p:spPr>
            <a:xfrm>
              <a:off x="4724773" y="3543858"/>
              <a:ext cx="360000" cy="360000"/>
            </a:xfrm>
            <a:prstGeom prst="mathMultiply">
              <a:avLst>
                <a:gd name="adj1" fmla="val 1982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ZoneTexte 18">
              <a:extLst>
                <a:ext uri="{FF2B5EF4-FFF2-40B4-BE49-F238E27FC236}">
                  <a16:creationId xmlns:a16="http://schemas.microsoft.com/office/drawing/2014/main" id="{6EEDA147-C0A9-FF41-8DD1-F08506ED7031}"/>
                </a:ext>
              </a:extLst>
            </p:cNvPr>
            <p:cNvSpPr txBox="1"/>
            <p:nvPr/>
          </p:nvSpPr>
          <p:spPr>
            <a:xfrm>
              <a:off x="4716016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</a:t>
              </a:r>
              <a:r>
                <a:rPr kumimoji="0" lang="fr-FR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3</a:t>
              </a:r>
            </a:p>
          </p:txBody>
        </p:sp>
      </p:grpSp>
      <p:grpSp>
        <p:nvGrpSpPr>
          <p:cNvPr id="142" name="Grouper 26">
            <a:extLst>
              <a:ext uri="{FF2B5EF4-FFF2-40B4-BE49-F238E27FC236}">
                <a16:creationId xmlns:a16="http://schemas.microsoft.com/office/drawing/2014/main" id="{F860C1F6-C24B-7043-A5A5-CB0A38C445F6}"/>
              </a:ext>
            </a:extLst>
          </p:cNvPr>
          <p:cNvGrpSpPr/>
          <p:nvPr/>
        </p:nvGrpSpPr>
        <p:grpSpPr>
          <a:xfrm>
            <a:off x="7394731" y="4093858"/>
            <a:ext cx="377515" cy="657364"/>
            <a:chOff x="5823383" y="3543858"/>
            <a:chExt cx="377515" cy="657364"/>
          </a:xfrm>
        </p:grpSpPr>
        <p:sp>
          <p:nvSpPr>
            <p:cNvPr id="143" name="Multiplication 11">
              <a:extLst>
                <a:ext uri="{FF2B5EF4-FFF2-40B4-BE49-F238E27FC236}">
                  <a16:creationId xmlns:a16="http://schemas.microsoft.com/office/drawing/2014/main" id="{F56E5B33-B79F-1543-8AAD-D8A8300BCBFC}"/>
                </a:ext>
              </a:extLst>
            </p:cNvPr>
            <p:cNvSpPr>
              <a:spLocks/>
            </p:cNvSpPr>
            <p:nvPr/>
          </p:nvSpPr>
          <p:spPr>
            <a:xfrm>
              <a:off x="5832140" y="3543858"/>
              <a:ext cx="360000" cy="360000"/>
            </a:xfrm>
            <a:prstGeom prst="mathMultiply">
              <a:avLst>
                <a:gd name="adj1" fmla="val 1982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ZoneTexte 19">
              <a:extLst>
                <a:ext uri="{FF2B5EF4-FFF2-40B4-BE49-F238E27FC236}">
                  <a16:creationId xmlns:a16="http://schemas.microsoft.com/office/drawing/2014/main" id="{76E3BC9E-F916-DE4C-BE9B-8AFC5100BFC0}"/>
                </a:ext>
              </a:extLst>
            </p:cNvPr>
            <p:cNvSpPr txBox="1"/>
            <p:nvPr/>
          </p:nvSpPr>
          <p:spPr>
            <a:xfrm>
              <a:off x="5823383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</a:t>
              </a:r>
              <a:r>
                <a:rPr kumimoji="0" lang="fr-FR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4</a:t>
              </a:r>
            </a:p>
          </p:txBody>
        </p:sp>
      </p:grpSp>
      <p:grpSp>
        <p:nvGrpSpPr>
          <p:cNvPr id="145" name="Grouper 27">
            <a:extLst>
              <a:ext uri="{FF2B5EF4-FFF2-40B4-BE49-F238E27FC236}">
                <a16:creationId xmlns:a16="http://schemas.microsoft.com/office/drawing/2014/main" id="{16BAE3D1-7F93-224D-BB5A-E78FA4269B38}"/>
              </a:ext>
            </a:extLst>
          </p:cNvPr>
          <p:cNvGrpSpPr/>
          <p:nvPr/>
        </p:nvGrpSpPr>
        <p:grpSpPr>
          <a:xfrm>
            <a:off x="8591620" y="4093858"/>
            <a:ext cx="377515" cy="657364"/>
            <a:chOff x="7020272" y="3543858"/>
            <a:chExt cx="377515" cy="657364"/>
          </a:xfrm>
        </p:grpSpPr>
        <p:sp>
          <p:nvSpPr>
            <p:cNvPr id="146" name="Multiplication 12">
              <a:extLst>
                <a:ext uri="{FF2B5EF4-FFF2-40B4-BE49-F238E27FC236}">
                  <a16:creationId xmlns:a16="http://schemas.microsoft.com/office/drawing/2014/main" id="{0BF51EF4-CB49-914A-B83D-45870314FE4E}"/>
                </a:ext>
              </a:extLst>
            </p:cNvPr>
            <p:cNvSpPr>
              <a:spLocks/>
            </p:cNvSpPr>
            <p:nvPr/>
          </p:nvSpPr>
          <p:spPr>
            <a:xfrm>
              <a:off x="7029029" y="3543858"/>
              <a:ext cx="360000" cy="360000"/>
            </a:xfrm>
            <a:prstGeom prst="mathMultiply">
              <a:avLst>
                <a:gd name="adj1" fmla="val 1982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ZoneTexte 20">
              <a:extLst>
                <a:ext uri="{FF2B5EF4-FFF2-40B4-BE49-F238E27FC236}">
                  <a16:creationId xmlns:a16="http://schemas.microsoft.com/office/drawing/2014/main" id="{F4C47A9B-573B-F644-B1EF-5C0DA0377D25}"/>
                </a:ext>
              </a:extLst>
            </p:cNvPr>
            <p:cNvSpPr txBox="1"/>
            <p:nvPr/>
          </p:nvSpPr>
          <p:spPr>
            <a:xfrm>
              <a:off x="7020272" y="3831890"/>
              <a:ext cx="377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</a:t>
              </a:r>
              <a:r>
                <a:rPr kumimoji="0" lang="fr-FR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2</a:t>
              </a:r>
            </a:p>
          </p:txBody>
        </p:sp>
      </p:grpSp>
      <p:cxnSp>
        <p:nvCxnSpPr>
          <p:cNvPr id="148" name="Connecteur droit 29">
            <a:extLst>
              <a:ext uri="{FF2B5EF4-FFF2-40B4-BE49-F238E27FC236}">
                <a16:creationId xmlns:a16="http://schemas.microsoft.com/office/drawing/2014/main" id="{1CB5D1F2-F485-034F-A952-17A9E6AA63BE}"/>
              </a:ext>
            </a:extLst>
          </p:cNvPr>
          <p:cNvCxnSpPr/>
          <p:nvPr/>
        </p:nvCxnSpPr>
        <p:spPr>
          <a:xfrm>
            <a:off x="5207244" y="4129862"/>
            <a:ext cx="0" cy="720080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9" name="Connecteur droit avec flèche 37">
            <a:extLst>
              <a:ext uri="{FF2B5EF4-FFF2-40B4-BE49-F238E27FC236}">
                <a16:creationId xmlns:a16="http://schemas.microsoft.com/office/drawing/2014/main" id="{E12BE57B-2460-DF44-B6C1-32E981D0A395}"/>
              </a:ext>
            </a:extLst>
          </p:cNvPr>
          <p:cNvCxnSpPr/>
          <p:nvPr/>
        </p:nvCxnSpPr>
        <p:spPr>
          <a:xfrm>
            <a:off x="2470940" y="4894548"/>
            <a:ext cx="5544616" cy="1228"/>
          </a:xfrm>
          <a:prstGeom prst="straightConnector1">
            <a:avLst/>
          </a:prstGeom>
          <a:noFill/>
          <a:ln w="38100" cap="flat" cmpd="sng" algn="ctr">
            <a:solidFill>
              <a:srgbClr val="9BBB59"/>
            </a:solidFill>
            <a:prstDash val="solid"/>
            <a:headEnd type="arrow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50" name="ZoneTexte 39">
            <a:extLst>
              <a:ext uri="{FF2B5EF4-FFF2-40B4-BE49-F238E27FC236}">
                <a16:creationId xmlns:a16="http://schemas.microsoft.com/office/drawing/2014/main" id="{924CF7E9-463F-F24C-B87D-5EB26A18BAF7}"/>
              </a:ext>
            </a:extLst>
          </p:cNvPr>
          <p:cNvSpPr txBox="1"/>
          <p:nvPr/>
        </p:nvSpPr>
        <p:spPr>
          <a:xfrm>
            <a:off x="4991220" y="4931242"/>
            <a:ext cx="48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/>
              </a:rPr>
              <a:t>Ef1</a:t>
            </a:r>
          </a:p>
        </p:txBody>
      </p:sp>
      <p:sp>
        <p:nvSpPr>
          <p:cNvPr id="151" name="ZoneTexte 40">
            <a:extLst>
              <a:ext uri="{FF2B5EF4-FFF2-40B4-BE49-F238E27FC236}">
                <a16:creationId xmlns:a16="http://schemas.microsoft.com/office/drawing/2014/main" id="{33742389-7782-1940-8024-D97FAF64433E}"/>
              </a:ext>
            </a:extLst>
          </p:cNvPr>
          <p:cNvSpPr txBox="1"/>
          <p:nvPr/>
        </p:nvSpPr>
        <p:spPr>
          <a:xfrm>
            <a:off x="6671476" y="4489902"/>
            <a:ext cx="5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/>
              </a:rPr>
              <a:t>Ef1`</a:t>
            </a:r>
          </a:p>
        </p:txBody>
      </p:sp>
      <p:cxnSp>
        <p:nvCxnSpPr>
          <p:cNvPr id="152" name="Connecteur droit 41">
            <a:extLst>
              <a:ext uri="{FF2B5EF4-FFF2-40B4-BE49-F238E27FC236}">
                <a16:creationId xmlns:a16="http://schemas.microsoft.com/office/drawing/2014/main" id="{7B8FF713-A6FA-124A-969B-7A0EE5AA9233}"/>
              </a:ext>
            </a:extLst>
          </p:cNvPr>
          <p:cNvCxnSpPr/>
          <p:nvPr/>
        </p:nvCxnSpPr>
        <p:spPr>
          <a:xfrm>
            <a:off x="7981596" y="4129862"/>
            <a:ext cx="0" cy="720080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58C450E-D1E2-D441-B1CB-9671EBD8654A}"/>
              </a:ext>
            </a:extLst>
          </p:cNvPr>
          <p:cNvSpPr/>
          <p:nvPr/>
        </p:nvSpPr>
        <p:spPr>
          <a:xfrm>
            <a:off x="8015556" y="3923130"/>
            <a:ext cx="1944216" cy="936104"/>
          </a:xfrm>
          <a:prstGeom prst="rect">
            <a:avLst/>
          </a:prstGeom>
          <a:gradFill flip="none" rotWithShape="1">
            <a:gsLst>
              <a:gs pos="0">
                <a:srgbClr val="C0504D">
                  <a:shade val="51000"/>
                  <a:satMod val="130000"/>
                  <a:alpha val="35000"/>
                </a:srgbClr>
              </a:gs>
              <a:gs pos="80000">
                <a:srgbClr val="C0504D">
                  <a:shade val="93000"/>
                  <a:satMod val="130000"/>
                  <a:alpha val="35000"/>
                </a:srgbClr>
              </a:gs>
              <a:gs pos="100000">
                <a:srgbClr val="C0504D">
                  <a:shade val="94000"/>
                  <a:satMod val="135000"/>
                  <a:alpha val="35000"/>
                </a:srgbClr>
              </a:gs>
            </a:gsLst>
            <a:lin ang="16200000" scaled="0"/>
            <a:tileRect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ZoneTexte 48">
            <a:extLst>
              <a:ext uri="{FF2B5EF4-FFF2-40B4-BE49-F238E27FC236}">
                <a16:creationId xmlns:a16="http://schemas.microsoft.com/office/drawing/2014/main" id="{3DDB5960-1D34-9047-B279-2A8F244D91F3}"/>
              </a:ext>
            </a:extLst>
          </p:cNvPr>
          <p:cNvSpPr txBox="1"/>
          <p:nvPr/>
        </p:nvSpPr>
        <p:spPr>
          <a:xfrm>
            <a:off x="7943548" y="3491082"/>
            <a:ext cx="109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/>
              </a:rPr>
              <a:t>Fixing </a:t>
            </a:r>
            <a:r>
              <a:rPr lang="en-CA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CA" baseline="-25000" dirty="0">
                <a:solidFill>
                  <a:prstClr val="black"/>
                </a:solidFill>
                <a:latin typeface="Calibri"/>
              </a:rPr>
              <a:t>end</a:t>
            </a:r>
            <a:endParaRPr lang="fr-FR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55" name="Connecteur droit avec flèche 49">
            <a:extLst>
              <a:ext uri="{FF2B5EF4-FFF2-40B4-BE49-F238E27FC236}">
                <a16:creationId xmlns:a16="http://schemas.microsoft.com/office/drawing/2014/main" id="{390F6D8E-B402-774D-82A8-816E1C5316F1}"/>
              </a:ext>
            </a:extLst>
          </p:cNvPr>
          <p:cNvCxnSpPr>
            <a:stCxn id="154" idx="2"/>
          </p:cNvCxnSpPr>
          <p:nvPr/>
        </p:nvCxnSpPr>
        <p:spPr>
          <a:xfrm rot="5400000">
            <a:off x="8040943" y="3835031"/>
            <a:ext cx="422756" cy="473523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E669CE95-CDA2-434B-B4D1-8170C2BAC416}"/>
              </a:ext>
            </a:extLst>
          </p:cNvPr>
          <p:cNvSpPr/>
          <p:nvPr/>
        </p:nvSpPr>
        <p:spPr>
          <a:xfrm>
            <a:off x="2295668" y="3923130"/>
            <a:ext cx="2880320" cy="936104"/>
          </a:xfrm>
          <a:prstGeom prst="rect">
            <a:avLst/>
          </a:prstGeom>
          <a:gradFill flip="none" rotWithShape="1">
            <a:gsLst>
              <a:gs pos="0">
                <a:srgbClr val="C0504D">
                  <a:shade val="51000"/>
                  <a:satMod val="130000"/>
                  <a:alpha val="35000"/>
                </a:srgbClr>
              </a:gs>
              <a:gs pos="80000">
                <a:srgbClr val="C0504D">
                  <a:shade val="93000"/>
                  <a:satMod val="130000"/>
                  <a:alpha val="35000"/>
                </a:srgbClr>
              </a:gs>
              <a:gs pos="100000">
                <a:srgbClr val="C0504D">
                  <a:shade val="94000"/>
                  <a:satMod val="135000"/>
                  <a:alpha val="35000"/>
                </a:srgbClr>
              </a:gs>
            </a:gsLst>
            <a:lin ang="16200000" scaled="0"/>
            <a:tileRect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7" name="Connecteur droit 54">
            <a:extLst>
              <a:ext uri="{FF2B5EF4-FFF2-40B4-BE49-F238E27FC236}">
                <a16:creationId xmlns:a16="http://schemas.microsoft.com/office/drawing/2014/main" id="{2EA8186D-F0B1-3A4B-9B5C-F9DE7A12FC24}"/>
              </a:ext>
            </a:extLst>
          </p:cNvPr>
          <p:cNvCxnSpPr/>
          <p:nvPr/>
        </p:nvCxnSpPr>
        <p:spPr>
          <a:xfrm>
            <a:off x="6575396" y="4139154"/>
            <a:ext cx="0" cy="720080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8" name="Connecteur droit avec flèche 55">
            <a:extLst>
              <a:ext uri="{FF2B5EF4-FFF2-40B4-BE49-F238E27FC236}">
                <a16:creationId xmlns:a16="http://schemas.microsoft.com/office/drawing/2014/main" id="{F4E6177B-7D89-1141-98AE-CAE84282F489}"/>
              </a:ext>
            </a:extLst>
          </p:cNvPr>
          <p:cNvCxnSpPr/>
          <p:nvPr/>
        </p:nvCxnSpPr>
        <p:spPr>
          <a:xfrm flipV="1">
            <a:off x="5200452" y="4901113"/>
            <a:ext cx="2808312" cy="10221"/>
          </a:xfrm>
          <a:prstGeom prst="straightConnector1">
            <a:avLst/>
          </a:prstGeom>
          <a:noFill/>
          <a:ln w="38100" cap="flat" cmpd="sng" algn="ctr">
            <a:solidFill>
              <a:srgbClr val="9BBB59"/>
            </a:solidFill>
            <a:prstDash val="solid"/>
            <a:headEnd type="arrow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59" name="Connecteur droit avec flèche 56">
            <a:extLst>
              <a:ext uri="{FF2B5EF4-FFF2-40B4-BE49-F238E27FC236}">
                <a16:creationId xmlns:a16="http://schemas.microsoft.com/office/drawing/2014/main" id="{6923AD6A-76AF-E246-8D49-0D9838315FBE}"/>
              </a:ext>
            </a:extLst>
          </p:cNvPr>
          <p:cNvCxnSpPr/>
          <p:nvPr/>
        </p:nvCxnSpPr>
        <p:spPr>
          <a:xfrm>
            <a:off x="6575396" y="4787226"/>
            <a:ext cx="1440160" cy="0"/>
          </a:xfrm>
          <a:prstGeom prst="straightConnector1">
            <a:avLst/>
          </a:prstGeom>
          <a:noFill/>
          <a:ln w="38100" cap="flat" cmpd="sng" algn="ctr">
            <a:solidFill>
              <a:srgbClr val="9BBB59"/>
            </a:solidFill>
            <a:prstDash val="solid"/>
            <a:headEnd type="arrow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60" name="ZoneTexte 58">
            <a:extLst>
              <a:ext uri="{FF2B5EF4-FFF2-40B4-BE49-F238E27FC236}">
                <a16:creationId xmlns:a16="http://schemas.microsoft.com/office/drawing/2014/main" id="{3D778551-A5D1-5E4B-820A-890A5B53B8B8}"/>
              </a:ext>
            </a:extLst>
          </p:cNvPr>
          <p:cNvSpPr txBox="1"/>
          <p:nvPr/>
        </p:nvSpPr>
        <p:spPr>
          <a:xfrm>
            <a:off x="6287364" y="4931242"/>
            <a:ext cx="48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/>
              </a:rPr>
              <a:t>Ef1</a:t>
            </a:r>
          </a:p>
        </p:txBody>
      </p:sp>
      <p:sp>
        <p:nvSpPr>
          <p:cNvPr id="161" name="ZoneTexte 59">
            <a:extLst>
              <a:ext uri="{FF2B5EF4-FFF2-40B4-BE49-F238E27FC236}">
                <a16:creationId xmlns:a16="http://schemas.microsoft.com/office/drawing/2014/main" id="{2AEEE7A0-0D31-D844-9C29-B3F0E08F20D2}"/>
              </a:ext>
            </a:extLst>
          </p:cNvPr>
          <p:cNvSpPr txBox="1"/>
          <p:nvPr/>
        </p:nvSpPr>
        <p:spPr>
          <a:xfrm>
            <a:off x="3839092" y="5291282"/>
            <a:ext cx="548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prstClr val="black"/>
                </a:solidFill>
                <a:latin typeface="Calibri"/>
              </a:rPr>
              <a:t>t</a:t>
            </a:r>
            <a:r>
              <a:rPr lang="en-CA" baseline="-25000" dirty="0" err="1">
                <a:solidFill>
                  <a:prstClr val="black"/>
                </a:solidFill>
                <a:latin typeface="Calibri"/>
              </a:rPr>
              <a:t>start</a:t>
            </a:r>
            <a:endParaRPr lang="fr-FR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62" name="Connecteur droit avec flèche 60">
            <a:extLst>
              <a:ext uri="{FF2B5EF4-FFF2-40B4-BE49-F238E27FC236}">
                <a16:creationId xmlns:a16="http://schemas.microsoft.com/office/drawing/2014/main" id="{4323A491-8D16-CA49-B27A-F93C50F7003E}"/>
              </a:ext>
            </a:extLst>
          </p:cNvPr>
          <p:cNvCxnSpPr>
            <a:stCxn id="161" idx="0"/>
          </p:cNvCxnSpPr>
          <p:nvPr/>
        </p:nvCxnSpPr>
        <p:spPr>
          <a:xfrm rot="5400000" flipH="1" flipV="1">
            <a:off x="4156153" y="4240191"/>
            <a:ext cx="1008112" cy="109407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3016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0" grpId="1"/>
      <p:bldP spid="151" grpId="0"/>
      <p:bldP spid="151" grpId="1"/>
      <p:bldP spid="151" grpId="2"/>
      <p:bldP spid="151" grpId="3"/>
      <p:bldP spid="154" grpId="0"/>
      <p:bldP spid="156" grpId="0" animBg="1"/>
      <p:bldP spid="160" grpId="0"/>
      <p:bldP spid="160" grpId="1"/>
      <p:bldP spid="1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ABF015-884E-DB47-AC16-FCC52422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8AB045-40D9-7448-9D4E-1FDFF63F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 </a:t>
            </a:r>
          </a:p>
          <a:p>
            <a:r>
              <a:rPr lang="en-US" dirty="0"/>
              <a:t>Problem definition </a:t>
            </a:r>
          </a:p>
          <a:p>
            <a:r>
              <a:rPr lang="en-US" dirty="0"/>
              <a:t>Solution Framework </a:t>
            </a:r>
          </a:p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Offline experiment </a:t>
            </a:r>
          </a:p>
          <a:p>
            <a:pPr lvl="1"/>
            <a:r>
              <a:rPr lang="en-US" dirty="0"/>
              <a:t>User experiment 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0C4F8-F057-BC4C-A262-965F8A065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3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77324-9945-FF43-A2C8-B6847962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Framework – Greedy Algorithm (Position)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539BB4-9667-704C-BEAB-66B4CC62A5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same BPS algorithm is able to be used in the position constrains.</a:t>
                </a:r>
              </a:p>
              <a:p>
                <a:r>
                  <a:rPr lang="en-US" dirty="0"/>
                  <a:t>Start with x-axis then y-axis. </a:t>
                </a:r>
              </a:p>
              <a:p>
                <a:pPr lvl="1"/>
                <a:r>
                  <a:rPr lang="en-US" dirty="0"/>
                  <a:t>Search sequence: 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539BB4-9667-704C-BEAB-66B4CC62A5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7" t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68813-93B4-7349-8F02-18DD9211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20</a:t>
            </a:fld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821C0D9-53F8-1E47-AE44-180FCB9FF08A}"/>
              </a:ext>
            </a:extLst>
          </p:cNvPr>
          <p:cNvSpPr/>
          <p:nvPr/>
        </p:nvSpPr>
        <p:spPr>
          <a:xfrm>
            <a:off x="3168827" y="3960682"/>
            <a:ext cx="5256584" cy="2016224"/>
          </a:xfrm>
          <a:prstGeom prst="rect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Multiplication 6">
            <a:extLst>
              <a:ext uri="{FF2B5EF4-FFF2-40B4-BE49-F238E27FC236}">
                <a16:creationId xmlns:a16="http://schemas.microsoft.com/office/drawing/2014/main" id="{5AA436CA-A397-B74D-8D46-96741DF3EF8A}"/>
              </a:ext>
            </a:extLst>
          </p:cNvPr>
          <p:cNvSpPr>
            <a:spLocks/>
          </p:cNvSpPr>
          <p:nvPr/>
        </p:nvSpPr>
        <p:spPr>
          <a:xfrm>
            <a:off x="3852903" y="417670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Multiplication 8">
            <a:extLst>
              <a:ext uri="{FF2B5EF4-FFF2-40B4-BE49-F238E27FC236}">
                <a16:creationId xmlns:a16="http://schemas.microsoft.com/office/drawing/2014/main" id="{AF5DAFE1-28EC-A544-A67A-C476B12D8BD1}"/>
              </a:ext>
            </a:extLst>
          </p:cNvPr>
          <p:cNvSpPr>
            <a:spLocks/>
          </p:cNvSpPr>
          <p:nvPr/>
        </p:nvSpPr>
        <p:spPr>
          <a:xfrm>
            <a:off x="5149047" y="5400842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Multiplication 9">
            <a:extLst>
              <a:ext uri="{FF2B5EF4-FFF2-40B4-BE49-F238E27FC236}">
                <a16:creationId xmlns:a16="http://schemas.microsoft.com/office/drawing/2014/main" id="{D467000A-F5CB-B84C-ADE0-54CE65B13C19}"/>
              </a:ext>
            </a:extLst>
          </p:cNvPr>
          <p:cNvSpPr>
            <a:spLocks/>
          </p:cNvSpPr>
          <p:nvPr/>
        </p:nvSpPr>
        <p:spPr>
          <a:xfrm>
            <a:off x="4356959" y="5040802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Multiplication 10">
            <a:extLst>
              <a:ext uri="{FF2B5EF4-FFF2-40B4-BE49-F238E27FC236}">
                <a16:creationId xmlns:a16="http://schemas.microsoft.com/office/drawing/2014/main" id="{8F32C6F1-69AF-764E-9898-02BF7D3FE14D}"/>
              </a:ext>
            </a:extLst>
          </p:cNvPr>
          <p:cNvSpPr>
            <a:spLocks/>
          </p:cNvSpPr>
          <p:nvPr/>
        </p:nvSpPr>
        <p:spPr>
          <a:xfrm>
            <a:off x="4789007" y="4392730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Multiplication 11">
            <a:extLst>
              <a:ext uri="{FF2B5EF4-FFF2-40B4-BE49-F238E27FC236}">
                <a16:creationId xmlns:a16="http://schemas.microsoft.com/office/drawing/2014/main" id="{D1268A2D-08FB-E44E-B85B-DEECCA2582D9}"/>
              </a:ext>
            </a:extLst>
          </p:cNvPr>
          <p:cNvSpPr>
            <a:spLocks/>
          </p:cNvSpPr>
          <p:nvPr/>
        </p:nvSpPr>
        <p:spPr>
          <a:xfrm>
            <a:off x="5869127" y="453674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Multiplication 12">
            <a:extLst>
              <a:ext uri="{FF2B5EF4-FFF2-40B4-BE49-F238E27FC236}">
                <a16:creationId xmlns:a16="http://schemas.microsoft.com/office/drawing/2014/main" id="{97795F9E-D58D-E14A-B231-A5227CDC5C51}"/>
              </a:ext>
            </a:extLst>
          </p:cNvPr>
          <p:cNvSpPr>
            <a:spLocks/>
          </p:cNvSpPr>
          <p:nvPr/>
        </p:nvSpPr>
        <p:spPr>
          <a:xfrm>
            <a:off x="6661215" y="4464738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Multiplication 13">
            <a:extLst>
              <a:ext uri="{FF2B5EF4-FFF2-40B4-BE49-F238E27FC236}">
                <a16:creationId xmlns:a16="http://schemas.microsoft.com/office/drawing/2014/main" id="{9909DD36-4A7E-8D42-B1C9-0FBC05B77CAB}"/>
              </a:ext>
            </a:extLst>
          </p:cNvPr>
          <p:cNvSpPr>
            <a:spLocks/>
          </p:cNvSpPr>
          <p:nvPr/>
        </p:nvSpPr>
        <p:spPr>
          <a:xfrm>
            <a:off x="7741335" y="5112810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Multiplication 14">
            <a:extLst>
              <a:ext uri="{FF2B5EF4-FFF2-40B4-BE49-F238E27FC236}">
                <a16:creationId xmlns:a16="http://schemas.microsoft.com/office/drawing/2014/main" id="{C9D556A5-5630-7D4E-8A1B-AB7264C43910}"/>
              </a:ext>
            </a:extLst>
          </p:cNvPr>
          <p:cNvSpPr>
            <a:spLocks/>
          </p:cNvSpPr>
          <p:nvPr/>
        </p:nvSpPr>
        <p:spPr>
          <a:xfrm>
            <a:off x="7453303" y="4392730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Multiplication 15">
            <a:extLst>
              <a:ext uri="{FF2B5EF4-FFF2-40B4-BE49-F238E27FC236}">
                <a16:creationId xmlns:a16="http://schemas.microsoft.com/office/drawing/2014/main" id="{F6F87638-0062-BE44-BF1B-8329B3519F92}"/>
              </a:ext>
            </a:extLst>
          </p:cNvPr>
          <p:cNvSpPr>
            <a:spLocks/>
          </p:cNvSpPr>
          <p:nvPr/>
        </p:nvSpPr>
        <p:spPr>
          <a:xfrm>
            <a:off x="7669327" y="5544858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Multiplication 16">
            <a:extLst>
              <a:ext uri="{FF2B5EF4-FFF2-40B4-BE49-F238E27FC236}">
                <a16:creationId xmlns:a16="http://schemas.microsoft.com/office/drawing/2014/main" id="{2385858D-6B83-0B4C-A7AE-54B9F0D780B2}"/>
              </a:ext>
            </a:extLst>
          </p:cNvPr>
          <p:cNvSpPr>
            <a:spLocks/>
          </p:cNvSpPr>
          <p:nvPr/>
        </p:nvSpPr>
        <p:spPr>
          <a:xfrm>
            <a:off x="5941135" y="525682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Multiplication 17">
            <a:extLst>
              <a:ext uri="{FF2B5EF4-FFF2-40B4-BE49-F238E27FC236}">
                <a16:creationId xmlns:a16="http://schemas.microsoft.com/office/drawing/2014/main" id="{ED0CEFCB-AF1F-4F47-A364-8CC2E5274331}"/>
              </a:ext>
            </a:extLst>
          </p:cNvPr>
          <p:cNvSpPr>
            <a:spLocks/>
          </p:cNvSpPr>
          <p:nvPr/>
        </p:nvSpPr>
        <p:spPr>
          <a:xfrm>
            <a:off x="6733223" y="5040802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Multiplication 18">
            <a:extLst>
              <a:ext uri="{FF2B5EF4-FFF2-40B4-BE49-F238E27FC236}">
                <a16:creationId xmlns:a16="http://schemas.microsoft.com/office/drawing/2014/main" id="{7D17FEAC-BC00-8740-9949-B7A98C4C9382}"/>
              </a:ext>
            </a:extLst>
          </p:cNvPr>
          <p:cNvSpPr>
            <a:spLocks/>
          </p:cNvSpPr>
          <p:nvPr/>
        </p:nvSpPr>
        <p:spPr>
          <a:xfrm>
            <a:off x="5941135" y="4104698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Multiplication 19">
            <a:extLst>
              <a:ext uri="{FF2B5EF4-FFF2-40B4-BE49-F238E27FC236}">
                <a16:creationId xmlns:a16="http://schemas.microsoft.com/office/drawing/2014/main" id="{EEF78975-B38E-1C4E-A6F9-FA1263D05B0B}"/>
              </a:ext>
            </a:extLst>
          </p:cNvPr>
          <p:cNvSpPr>
            <a:spLocks/>
          </p:cNvSpPr>
          <p:nvPr/>
        </p:nvSpPr>
        <p:spPr>
          <a:xfrm>
            <a:off x="6949247" y="4104698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Multiplication 20">
            <a:extLst>
              <a:ext uri="{FF2B5EF4-FFF2-40B4-BE49-F238E27FC236}">
                <a16:creationId xmlns:a16="http://schemas.microsoft.com/office/drawing/2014/main" id="{3013A11D-884C-C84B-ACCC-CE1A1F8536EA}"/>
              </a:ext>
            </a:extLst>
          </p:cNvPr>
          <p:cNvSpPr>
            <a:spLocks/>
          </p:cNvSpPr>
          <p:nvPr/>
        </p:nvSpPr>
        <p:spPr>
          <a:xfrm>
            <a:off x="5077039" y="48967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Multiplication 21">
            <a:extLst>
              <a:ext uri="{FF2B5EF4-FFF2-40B4-BE49-F238E27FC236}">
                <a16:creationId xmlns:a16="http://schemas.microsoft.com/office/drawing/2014/main" id="{A76D7047-F2D4-9947-BC84-EA422DFC6273}"/>
              </a:ext>
            </a:extLst>
          </p:cNvPr>
          <p:cNvSpPr>
            <a:spLocks/>
          </p:cNvSpPr>
          <p:nvPr/>
        </p:nvSpPr>
        <p:spPr>
          <a:xfrm>
            <a:off x="3276839" y="4392730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Multiplication 22">
            <a:extLst>
              <a:ext uri="{FF2B5EF4-FFF2-40B4-BE49-F238E27FC236}">
                <a16:creationId xmlns:a16="http://schemas.microsoft.com/office/drawing/2014/main" id="{DFE4CAAB-1AA8-2F42-8E23-00FAAD2078A5}"/>
              </a:ext>
            </a:extLst>
          </p:cNvPr>
          <p:cNvSpPr>
            <a:spLocks/>
          </p:cNvSpPr>
          <p:nvPr/>
        </p:nvSpPr>
        <p:spPr>
          <a:xfrm>
            <a:off x="3348847" y="5472850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Multiplication 23">
            <a:extLst>
              <a:ext uri="{FF2B5EF4-FFF2-40B4-BE49-F238E27FC236}">
                <a16:creationId xmlns:a16="http://schemas.microsoft.com/office/drawing/2014/main" id="{C2B0F850-0E33-9944-8BA1-66CBB4443A34}"/>
              </a:ext>
            </a:extLst>
          </p:cNvPr>
          <p:cNvSpPr>
            <a:spLocks/>
          </p:cNvSpPr>
          <p:nvPr/>
        </p:nvSpPr>
        <p:spPr>
          <a:xfrm>
            <a:off x="3780895" y="4824778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Multiplication 24">
            <a:extLst>
              <a:ext uri="{FF2B5EF4-FFF2-40B4-BE49-F238E27FC236}">
                <a16:creationId xmlns:a16="http://schemas.microsoft.com/office/drawing/2014/main" id="{A2A8994D-90B2-9742-BE5B-7E39FB06328D}"/>
              </a:ext>
            </a:extLst>
          </p:cNvPr>
          <p:cNvSpPr>
            <a:spLocks/>
          </p:cNvSpPr>
          <p:nvPr/>
        </p:nvSpPr>
        <p:spPr>
          <a:xfrm>
            <a:off x="6733223" y="5544858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6E1FB6D-5677-294B-82F0-99A4ADA2E494}"/>
              </a:ext>
            </a:extLst>
          </p:cNvPr>
          <p:cNvSpPr/>
          <p:nvPr/>
        </p:nvSpPr>
        <p:spPr>
          <a:xfrm>
            <a:off x="3170871" y="3960682"/>
            <a:ext cx="3960440" cy="2016224"/>
          </a:xfrm>
          <a:prstGeom prst="rect">
            <a:avLst/>
          </a:prstGeom>
          <a:gradFill flip="none" rotWithShape="1">
            <a:gsLst>
              <a:gs pos="0">
                <a:srgbClr val="C0504D">
                  <a:shade val="51000"/>
                  <a:satMod val="130000"/>
                  <a:alpha val="23000"/>
                </a:srgbClr>
              </a:gs>
              <a:gs pos="80000">
                <a:srgbClr val="C0504D">
                  <a:shade val="93000"/>
                  <a:satMod val="130000"/>
                  <a:alpha val="23000"/>
                </a:srgbClr>
              </a:gs>
              <a:gs pos="100000">
                <a:srgbClr val="C0504D">
                  <a:shade val="94000"/>
                  <a:satMod val="135000"/>
                  <a:alpha val="23000"/>
                </a:srgbClr>
              </a:gs>
            </a:gsLst>
            <a:lin ang="16200000" scaled="0"/>
            <a:tileRect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FE6C382-028A-5941-BDAA-187E0317A249}"/>
              </a:ext>
            </a:extLst>
          </p:cNvPr>
          <p:cNvSpPr/>
          <p:nvPr/>
        </p:nvSpPr>
        <p:spPr>
          <a:xfrm>
            <a:off x="3170871" y="3960682"/>
            <a:ext cx="3202312" cy="2016224"/>
          </a:xfrm>
          <a:prstGeom prst="rect">
            <a:avLst/>
          </a:prstGeom>
          <a:gradFill flip="none" rotWithShape="1">
            <a:gsLst>
              <a:gs pos="0">
                <a:srgbClr val="C0504D">
                  <a:shade val="51000"/>
                  <a:satMod val="130000"/>
                  <a:alpha val="23000"/>
                </a:srgbClr>
              </a:gs>
              <a:gs pos="80000">
                <a:srgbClr val="C0504D">
                  <a:shade val="93000"/>
                  <a:satMod val="130000"/>
                  <a:alpha val="23000"/>
                </a:srgbClr>
              </a:gs>
              <a:gs pos="100000">
                <a:srgbClr val="C0504D">
                  <a:shade val="94000"/>
                  <a:satMod val="135000"/>
                  <a:alpha val="23000"/>
                </a:srgbClr>
              </a:gs>
            </a:gsLst>
            <a:lin ang="16200000" scaled="0"/>
            <a:tileRect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612F16F-6F05-B04D-A93A-6F45F9E7AD65}"/>
              </a:ext>
            </a:extLst>
          </p:cNvPr>
          <p:cNvSpPr/>
          <p:nvPr/>
        </p:nvSpPr>
        <p:spPr>
          <a:xfrm>
            <a:off x="3996919" y="3960682"/>
            <a:ext cx="2378968" cy="2016224"/>
          </a:xfrm>
          <a:prstGeom prst="rect">
            <a:avLst/>
          </a:prstGeom>
          <a:gradFill flip="none" rotWithShape="1">
            <a:gsLst>
              <a:gs pos="0">
                <a:srgbClr val="C0504D">
                  <a:shade val="51000"/>
                  <a:satMod val="130000"/>
                  <a:alpha val="23000"/>
                </a:srgbClr>
              </a:gs>
              <a:gs pos="80000">
                <a:srgbClr val="C0504D">
                  <a:shade val="93000"/>
                  <a:satMod val="130000"/>
                  <a:alpha val="23000"/>
                </a:srgbClr>
              </a:gs>
              <a:gs pos="100000">
                <a:srgbClr val="C0504D">
                  <a:shade val="94000"/>
                  <a:satMod val="135000"/>
                  <a:alpha val="23000"/>
                </a:srgbClr>
              </a:gs>
            </a:gsLst>
            <a:lin ang="16200000" scaled="0"/>
            <a:tileRect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CE47022-D684-3F47-A007-96438722A681}"/>
              </a:ext>
            </a:extLst>
          </p:cNvPr>
          <p:cNvSpPr/>
          <p:nvPr/>
        </p:nvSpPr>
        <p:spPr>
          <a:xfrm>
            <a:off x="3996919" y="4464737"/>
            <a:ext cx="2378968" cy="1518959"/>
          </a:xfrm>
          <a:prstGeom prst="rect">
            <a:avLst/>
          </a:prstGeom>
          <a:gradFill flip="none" rotWithShape="1">
            <a:gsLst>
              <a:gs pos="0">
                <a:srgbClr val="C0504D">
                  <a:shade val="51000"/>
                  <a:satMod val="130000"/>
                  <a:alpha val="23000"/>
                </a:srgbClr>
              </a:gs>
              <a:gs pos="80000">
                <a:srgbClr val="C0504D">
                  <a:shade val="93000"/>
                  <a:satMod val="130000"/>
                  <a:alpha val="23000"/>
                </a:srgbClr>
              </a:gs>
              <a:gs pos="100000">
                <a:srgbClr val="C0504D">
                  <a:shade val="94000"/>
                  <a:satMod val="135000"/>
                  <a:alpha val="23000"/>
                </a:srgbClr>
              </a:gs>
            </a:gsLst>
            <a:lin ang="16200000" scaled="0"/>
            <a:tileRect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B6B8AD5-E952-5F4C-8FD7-E41A9CB1F38E}"/>
              </a:ext>
            </a:extLst>
          </p:cNvPr>
          <p:cNvSpPr/>
          <p:nvPr/>
        </p:nvSpPr>
        <p:spPr>
          <a:xfrm>
            <a:off x="3994215" y="4471529"/>
            <a:ext cx="2378968" cy="857305"/>
          </a:xfrm>
          <a:prstGeom prst="rect">
            <a:avLst/>
          </a:prstGeom>
          <a:gradFill flip="none" rotWithShape="1">
            <a:gsLst>
              <a:gs pos="0">
                <a:srgbClr val="C0504D">
                  <a:shade val="51000"/>
                  <a:satMod val="130000"/>
                  <a:alpha val="23000"/>
                </a:srgbClr>
              </a:gs>
              <a:gs pos="80000">
                <a:srgbClr val="C0504D">
                  <a:shade val="93000"/>
                  <a:satMod val="130000"/>
                  <a:alpha val="23000"/>
                </a:srgbClr>
              </a:gs>
              <a:gs pos="100000">
                <a:srgbClr val="C0504D">
                  <a:shade val="94000"/>
                  <a:satMod val="135000"/>
                  <a:alpha val="23000"/>
                </a:srgbClr>
              </a:gs>
            </a:gsLst>
            <a:lin ang="16200000" scaled="0"/>
            <a:tileRect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ZoneTexte 59">
            <a:extLst>
              <a:ext uri="{FF2B5EF4-FFF2-40B4-BE49-F238E27FC236}">
                <a16:creationId xmlns:a16="http://schemas.microsoft.com/office/drawing/2014/main" id="{522CAE10-AA10-6045-B234-BD53CB3F6825}"/>
              </a:ext>
            </a:extLst>
          </p:cNvPr>
          <p:cNvSpPr txBox="1"/>
          <p:nvPr/>
        </p:nvSpPr>
        <p:spPr>
          <a:xfrm>
            <a:off x="8692719" y="5437826"/>
            <a:ext cx="5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prstClr val="black"/>
                </a:solidFill>
                <a:latin typeface="Calibri"/>
              </a:rPr>
              <a:t>X</a:t>
            </a:r>
            <a:r>
              <a:rPr lang="en-CA" baseline="-25000" dirty="0" err="1">
                <a:solidFill>
                  <a:prstClr val="black"/>
                </a:solidFill>
                <a:latin typeface="Calibri"/>
              </a:rPr>
              <a:t>max</a:t>
            </a:r>
            <a:endParaRPr lang="fr-FR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1" name="Connecteur droit avec flèche 60">
            <a:extLst>
              <a:ext uri="{FF2B5EF4-FFF2-40B4-BE49-F238E27FC236}">
                <a16:creationId xmlns:a16="http://schemas.microsoft.com/office/drawing/2014/main" id="{449F3246-757A-BE4F-9CF4-594E2D9013D7}"/>
              </a:ext>
            </a:extLst>
          </p:cNvPr>
          <p:cNvCxnSpPr/>
          <p:nvPr/>
        </p:nvCxnSpPr>
        <p:spPr>
          <a:xfrm rot="10800000">
            <a:off x="6406719" y="5133026"/>
            <a:ext cx="2286000" cy="489466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2" name="ZoneTexte 59">
            <a:extLst>
              <a:ext uri="{FF2B5EF4-FFF2-40B4-BE49-F238E27FC236}">
                <a16:creationId xmlns:a16="http://schemas.microsoft.com/office/drawing/2014/main" id="{575A7A89-968F-AE4A-A56E-6D67259028B3}"/>
              </a:ext>
            </a:extLst>
          </p:cNvPr>
          <p:cNvSpPr txBox="1"/>
          <p:nvPr/>
        </p:nvSpPr>
        <p:spPr>
          <a:xfrm>
            <a:off x="1453719" y="421862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prstClr val="black"/>
                </a:solidFill>
                <a:latin typeface="Calibri"/>
              </a:rPr>
              <a:t>X</a:t>
            </a:r>
            <a:r>
              <a:rPr lang="en-CA" baseline="-25000" dirty="0" err="1">
                <a:solidFill>
                  <a:prstClr val="black"/>
                </a:solidFill>
                <a:latin typeface="Calibri"/>
              </a:rPr>
              <a:t>min</a:t>
            </a:r>
            <a:endParaRPr lang="fr-FR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3" name="Connecteur droit avec flèche 60">
            <a:extLst>
              <a:ext uri="{FF2B5EF4-FFF2-40B4-BE49-F238E27FC236}">
                <a16:creationId xmlns:a16="http://schemas.microsoft.com/office/drawing/2014/main" id="{BD5DA17A-A962-4245-A173-74F5C51C22F5}"/>
              </a:ext>
            </a:extLst>
          </p:cNvPr>
          <p:cNvCxnSpPr/>
          <p:nvPr/>
        </p:nvCxnSpPr>
        <p:spPr>
          <a:xfrm>
            <a:off x="1910919" y="4447226"/>
            <a:ext cx="2057400" cy="22860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4" name="ZoneTexte 59">
            <a:extLst>
              <a:ext uri="{FF2B5EF4-FFF2-40B4-BE49-F238E27FC236}">
                <a16:creationId xmlns:a16="http://schemas.microsoft.com/office/drawing/2014/main" id="{07AD7625-9DE1-4546-AC73-444C70A4C32D}"/>
              </a:ext>
            </a:extLst>
          </p:cNvPr>
          <p:cNvSpPr txBox="1"/>
          <p:nvPr/>
        </p:nvSpPr>
        <p:spPr>
          <a:xfrm>
            <a:off x="1758519" y="5361626"/>
            <a:ext cx="5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prstClr val="black"/>
                </a:solidFill>
                <a:latin typeface="Calibri"/>
              </a:rPr>
              <a:t>y</a:t>
            </a:r>
            <a:r>
              <a:rPr lang="en-CA" baseline="-25000" dirty="0" err="1">
                <a:solidFill>
                  <a:prstClr val="black"/>
                </a:solidFill>
                <a:latin typeface="Calibri"/>
              </a:rPr>
              <a:t>min</a:t>
            </a:r>
            <a:endParaRPr lang="fr-FR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5" name="Connecteur droit avec flèche 60">
            <a:extLst>
              <a:ext uri="{FF2B5EF4-FFF2-40B4-BE49-F238E27FC236}">
                <a16:creationId xmlns:a16="http://schemas.microsoft.com/office/drawing/2014/main" id="{77E992D5-5E50-074D-8B81-E4D4041786E5}"/>
              </a:ext>
            </a:extLst>
          </p:cNvPr>
          <p:cNvCxnSpPr/>
          <p:nvPr/>
        </p:nvCxnSpPr>
        <p:spPr>
          <a:xfrm flipV="1">
            <a:off x="2215719" y="5437826"/>
            <a:ext cx="2057400" cy="15240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6" name="ZoneTexte 59">
            <a:extLst>
              <a:ext uri="{FF2B5EF4-FFF2-40B4-BE49-F238E27FC236}">
                <a16:creationId xmlns:a16="http://schemas.microsoft.com/office/drawing/2014/main" id="{6D4A8D59-3530-3C47-A334-DD6C3D801D85}"/>
              </a:ext>
            </a:extLst>
          </p:cNvPr>
          <p:cNvSpPr txBox="1"/>
          <p:nvPr/>
        </p:nvSpPr>
        <p:spPr>
          <a:xfrm>
            <a:off x="8692719" y="3990026"/>
            <a:ext cx="56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prstClr val="black"/>
                </a:solidFill>
                <a:latin typeface="Calibri"/>
              </a:rPr>
              <a:t>y</a:t>
            </a:r>
            <a:r>
              <a:rPr lang="en-CA" baseline="-25000" dirty="0" err="1">
                <a:solidFill>
                  <a:prstClr val="black"/>
                </a:solidFill>
                <a:latin typeface="Calibri"/>
              </a:rPr>
              <a:t>max</a:t>
            </a:r>
            <a:endParaRPr lang="fr-FR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7" name="Connecteur droit avec flèche 60">
            <a:extLst>
              <a:ext uri="{FF2B5EF4-FFF2-40B4-BE49-F238E27FC236}">
                <a16:creationId xmlns:a16="http://schemas.microsoft.com/office/drawing/2014/main" id="{38E176BD-CB30-7D4B-88F2-8341F799F8B5}"/>
              </a:ext>
            </a:extLst>
          </p:cNvPr>
          <p:cNvCxnSpPr/>
          <p:nvPr/>
        </p:nvCxnSpPr>
        <p:spPr>
          <a:xfrm rot="10800000" flipV="1">
            <a:off x="5873319" y="4174692"/>
            <a:ext cx="2819400" cy="272534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31821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100" grpId="0"/>
      <p:bldP spid="102" grpId="0"/>
      <p:bldP spid="104" grpId="0"/>
      <p:bldP spid="10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77324-9945-FF43-A2C8-B6847962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Framework – Greedy Algorithm (Keyword)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39BB4-9667-704C-BEAB-66B4CC62A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Greedily build keywords set with a Top-down manner until convergence of EF1.</a:t>
            </a:r>
          </a:p>
          <a:p>
            <a:pPr marL="0" indent="0" algn="ctr">
              <a:buNone/>
            </a:pPr>
            <a:r>
              <a:rPr lang="en-US" dirty="0"/>
              <a:t>keywords = {t1, t2, t3, …, tm}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68813-93B4-7349-8F02-18DD9211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21</a:t>
            </a:fld>
            <a:endParaRPr lang="en-US"/>
          </a:p>
        </p:txBody>
      </p:sp>
      <p:cxnSp>
        <p:nvCxnSpPr>
          <p:cNvPr id="37" name="Connecteur droit avec flèche 60">
            <a:extLst>
              <a:ext uri="{FF2B5EF4-FFF2-40B4-BE49-F238E27FC236}">
                <a16:creationId xmlns:a16="http://schemas.microsoft.com/office/drawing/2014/main" id="{88FABB52-CBFA-9D4F-A9E3-3A96D6F8DD2B}"/>
              </a:ext>
            </a:extLst>
          </p:cNvPr>
          <p:cNvCxnSpPr/>
          <p:nvPr/>
        </p:nvCxnSpPr>
        <p:spPr>
          <a:xfrm rot="5400000">
            <a:off x="5696875" y="2719859"/>
            <a:ext cx="653534" cy="30480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60">
            <a:extLst>
              <a:ext uri="{FF2B5EF4-FFF2-40B4-BE49-F238E27FC236}">
                <a16:creationId xmlns:a16="http://schemas.microsoft.com/office/drawing/2014/main" id="{CE38543C-3525-B34B-B6B5-A28CD3AAC217}"/>
              </a:ext>
            </a:extLst>
          </p:cNvPr>
          <p:cNvCxnSpPr/>
          <p:nvPr/>
        </p:nvCxnSpPr>
        <p:spPr>
          <a:xfrm rot="5400000">
            <a:off x="6154075" y="2719859"/>
            <a:ext cx="653534" cy="30480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60">
            <a:extLst>
              <a:ext uri="{FF2B5EF4-FFF2-40B4-BE49-F238E27FC236}">
                <a16:creationId xmlns:a16="http://schemas.microsoft.com/office/drawing/2014/main" id="{52E8287E-CC9A-9448-BB49-78D16F94FDCF}"/>
              </a:ext>
            </a:extLst>
          </p:cNvPr>
          <p:cNvCxnSpPr/>
          <p:nvPr/>
        </p:nvCxnSpPr>
        <p:spPr>
          <a:xfrm rot="5400000">
            <a:off x="6535075" y="2719859"/>
            <a:ext cx="653534" cy="30480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60">
            <a:extLst>
              <a:ext uri="{FF2B5EF4-FFF2-40B4-BE49-F238E27FC236}">
                <a16:creationId xmlns:a16="http://schemas.microsoft.com/office/drawing/2014/main" id="{9985C20E-C2F4-F04B-8A74-233AE6A584AE}"/>
              </a:ext>
            </a:extLst>
          </p:cNvPr>
          <p:cNvCxnSpPr/>
          <p:nvPr/>
        </p:nvCxnSpPr>
        <p:spPr>
          <a:xfrm rot="5400000">
            <a:off x="7449475" y="2719859"/>
            <a:ext cx="653534" cy="30480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60">
            <a:extLst>
              <a:ext uri="{FF2B5EF4-FFF2-40B4-BE49-F238E27FC236}">
                <a16:creationId xmlns:a16="http://schemas.microsoft.com/office/drawing/2014/main" id="{C1819A30-6CB5-124D-90F5-6829E180CB65}"/>
              </a:ext>
            </a:extLst>
          </p:cNvPr>
          <p:cNvCxnSpPr/>
          <p:nvPr/>
        </p:nvCxnSpPr>
        <p:spPr>
          <a:xfrm rot="5400000">
            <a:off x="5481596" y="3577428"/>
            <a:ext cx="762000" cy="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60">
            <a:extLst>
              <a:ext uri="{FF2B5EF4-FFF2-40B4-BE49-F238E27FC236}">
                <a16:creationId xmlns:a16="http://schemas.microsoft.com/office/drawing/2014/main" id="{CE185A9D-1EC0-9F46-811F-DEE3E208DECF}"/>
              </a:ext>
            </a:extLst>
          </p:cNvPr>
          <p:cNvCxnSpPr/>
          <p:nvPr/>
        </p:nvCxnSpPr>
        <p:spPr>
          <a:xfrm rot="5400000">
            <a:off x="5938796" y="3577428"/>
            <a:ext cx="762000" cy="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60">
            <a:extLst>
              <a:ext uri="{FF2B5EF4-FFF2-40B4-BE49-F238E27FC236}">
                <a16:creationId xmlns:a16="http://schemas.microsoft.com/office/drawing/2014/main" id="{ECC97FEB-EE32-2648-8CD4-CFC8333F061C}"/>
              </a:ext>
            </a:extLst>
          </p:cNvPr>
          <p:cNvCxnSpPr/>
          <p:nvPr/>
        </p:nvCxnSpPr>
        <p:spPr>
          <a:xfrm rot="5400000">
            <a:off x="6395996" y="3577428"/>
            <a:ext cx="762000" cy="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60">
            <a:extLst>
              <a:ext uri="{FF2B5EF4-FFF2-40B4-BE49-F238E27FC236}">
                <a16:creationId xmlns:a16="http://schemas.microsoft.com/office/drawing/2014/main" id="{4ED75A06-D568-3B45-88E6-DCAAADDFF2E7}"/>
              </a:ext>
            </a:extLst>
          </p:cNvPr>
          <p:cNvCxnSpPr/>
          <p:nvPr/>
        </p:nvCxnSpPr>
        <p:spPr>
          <a:xfrm rot="5400000">
            <a:off x="7234196" y="3577428"/>
            <a:ext cx="762000" cy="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DEBCDAC-98A7-7642-BF3E-3211B37C2904}"/>
              </a:ext>
            </a:extLst>
          </p:cNvPr>
          <p:cNvSpPr txBox="1"/>
          <p:nvPr/>
        </p:nvSpPr>
        <p:spPr>
          <a:xfrm>
            <a:off x="5404602" y="395922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EF1</a:t>
            </a:r>
            <a:r>
              <a:rPr lang="en-US" altLang="zh-CN" baseline="30000" dirty="0"/>
              <a:t>(1)</a:t>
            </a:r>
            <a:endParaRPr lang="zh-CN" altLang="en-US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7C9AA7-D0F2-834A-81D1-A9C85E263369}"/>
              </a:ext>
            </a:extLst>
          </p:cNvPr>
          <p:cNvSpPr txBox="1"/>
          <p:nvPr/>
        </p:nvSpPr>
        <p:spPr>
          <a:xfrm>
            <a:off x="6014202" y="395922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EF1</a:t>
            </a:r>
            <a:r>
              <a:rPr lang="en-US" altLang="zh-CN" baseline="30000" dirty="0"/>
              <a:t>(2)</a:t>
            </a:r>
            <a:endParaRPr lang="zh-CN" altLang="en-US" baseline="30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E5F3D8-1420-CF47-8235-0E918F0AD9E8}"/>
              </a:ext>
            </a:extLst>
          </p:cNvPr>
          <p:cNvSpPr txBox="1"/>
          <p:nvPr/>
        </p:nvSpPr>
        <p:spPr>
          <a:xfrm>
            <a:off x="6623802" y="395922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EF1</a:t>
            </a:r>
            <a:r>
              <a:rPr lang="en-US" altLang="zh-CN" baseline="30000" dirty="0"/>
              <a:t>(3)</a:t>
            </a:r>
            <a:endParaRPr lang="zh-CN" altLang="en-US" baseline="30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AC1FD9-DC78-B340-9F41-A94D82597039}"/>
              </a:ext>
            </a:extLst>
          </p:cNvPr>
          <p:cNvSpPr txBox="1"/>
          <p:nvPr/>
        </p:nvSpPr>
        <p:spPr>
          <a:xfrm>
            <a:off x="7309602" y="3959222"/>
            <a:ext cx="760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EF1</a:t>
            </a:r>
            <a:r>
              <a:rPr lang="en-US" altLang="zh-CN" baseline="30000" dirty="0"/>
              <a:t>(m)</a:t>
            </a:r>
            <a:endParaRPr lang="zh-CN" altLang="en-US" baseline="30000" dirty="0"/>
          </a:p>
        </p:txBody>
      </p:sp>
      <p:cxnSp>
        <p:nvCxnSpPr>
          <p:cNvPr id="49" name="Connecteur droit avec flèche 60">
            <a:extLst>
              <a:ext uri="{FF2B5EF4-FFF2-40B4-BE49-F238E27FC236}">
                <a16:creationId xmlns:a16="http://schemas.microsoft.com/office/drawing/2014/main" id="{FE4C9360-9FF6-3F49-898D-130F4A2A93F9}"/>
              </a:ext>
            </a:extLst>
          </p:cNvPr>
          <p:cNvCxnSpPr/>
          <p:nvPr/>
        </p:nvCxnSpPr>
        <p:spPr>
          <a:xfrm>
            <a:off x="5938002" y="3578222"/>
            <a:ext cx="2438400" cy="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E3BBAA3-55DC-5348-B808-464F9E263FE8}"/>
              </a:ext>
            </a:extLst>
          </p:cNvPr>
          <p:cNvSpPr txBox="1"/>
          <p:nvPr/>
        </p:nvSpPr>
        <p:spPr>
          <a:xfrm>
            <a:off x="8376402" y="3349622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Removing elements contains this term.</a:t>
            </a:r>
            <a:endParaRPr lang="zh-CN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34595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77324-9945-FF43-A2C8-B6847962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Framework – Multiple Constrains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39BB4-9667-704C-BEAB-66B4CC62A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sz="3100" dirty="0"/>
              <a:t>Previous method solves for the single natural constrain (time, or position, or keyword)… but how to handle multiple natural constrains?</a:t>
            </a:r>
          </a:p>
          <a:p>
            <a:endParaRPr lang="en-CA" sz="3100" dirty="0"/>
          </a:p>
          <a:p>
            <a:r>
              <a:rPr lang="en-CA" sz="3100" dirty="0"/>
              <a:t>Multiple constrains - based visual cluster:</a:t>
            </a:r>
          </a:p>
          <a:p>
            <a:pPr lvl="1"/>
            <a:r>
              <a:rPr lang="en-CA" sz="2700" dirty="0"/>
              <a:t>greedily search with EF1 optimal among.</a:t>
            </a:r>
          </a:p>
          <a:p>
            <a:pPr lvl="2"/>
            <a:r>
              <a:rPr lang="en-CA" sz="2300" dirty="0"/>
              <a:t>Time </a:t>
            </a:r>
            <a:r>
              <a:rPr lang="en-US" dirty="0"/>
              <a:t>(</a:t>
            </a:r>
            <a:r>
              <a:rPr lang="en-US" dirty="0" err="1"/>
              <a:t>t</a:t>
            </a:r>
            <a:r>
              <a:rPr lang="en-US" baseline="-25000" dirty="0" err="1"/>
              <a:t>start</a:t>
            </a:r>
            <a:r>
              <a:rPr lang="en-US" dirty="0"/>
              <a:t> ,t</a:t>
            </a:r>
            <a:r>
              <a:rPr lang="en-US" baseline="-25000" dirty="0"/>
              <a:t>end</a:t>
            </a:r>
            <a:r>
              <a:rPr lang="en-US" dirty="0"/>
              <a:t>): EF1</a:t>
            </a:r>
            <a:r>
              <a:rPr lang="en-US" baseline="30000" dirty="0"/>
              <a:t>(T)</a:t>
            </a:r>
            <a:endParaRPr lang="en-CA" sz="2300" baseline="30000" dirty="0"/>
          </a:p>
          <a:p>
            <a:pPr lvl="2"/>
            <a:r>
              <a:rPr lang="en-CA" sz="2300" dirty="0"/>
              <a:t>Position </a:t>
            </a:r>
            <a:r>
              <a:rPr lang="en-US" dirty="0"/>
              <a:t>(</a:t>
            </a:r>
            <a:r>
              <a:rPr lang="en-US" dirty="0" err="1"/>
              <a:t>x</a:t>
            </a:r>
            <a:r>
              <a:rPr lang="en-US" baseline="-25000" dirty="0" err="1"/>
              <a:t>min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max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min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max</a:t>
            </a:r>
            <a:r>
              <a:rPr lang="en-US" dirty="0"/>
              <a:t>): EF1</a:t>
            </a:r>
            <a:r>
              <a:rPr lang="en-US" baseline="30000" dirty="0"/>
              <a:t>(P)</a:t>
            </a:r>
            <a:r>
              <a:rPr lang="en-US" dirty="0"/>
              <a:t> </a:t>
            </a:r>
            <a:endParaRPr lang="en-CA" sz="2300" dirty="0"/>
          </a:p>
          <a:p>
            <a:pPr lvl="2"/>
            <a:r>
              <a:rPr lang="en-CA" sz="2300" dirty="0"/>
              <a:t>keywords set: </a:t>
            </a:r>
            <a:r>
              <a:rPr lang="en-US" dirty="0"/>
              <a:t>EF1</a:t>
            </a:r>
            <a:r>
              <a:rPr lang="en-US" baseline="30000" dirty="0"/>
              <a:t>(K)</a:t>
            </a:r>
            <a:endParaRPr lang="en-CA" sz="2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68813-93B4-7349-8F02-18DD9211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22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F2A3B-267E-9841-862C-FF764B83C5BA}"/>
              </a:ext>
            </a:extLst>
          </p:cNvPr>
          <p:cNvSpPr txBox="1"/>
          <p:nvPr/>
        </p:nvSpPr>
        <p:spPr>
          <a:xfrm>
            <a:off x="7666349" y="4839543"/>
            <a:ext cx="4331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Corbel" panose="020B0503020204020204" pitchFamily="34" charset="0"/>
              </a:rPr>
              <a:t>EF1</a:t>
            </a:r>
            <a:r>
              <a:rPr lang="en-US" altLang="zh-CN" sz="2400" baseline="30000" dirty="0">
                <a:latin typeface="Corbel" panose="020B0503020204020204" pitchFamily="34" charset="0"/>
              </a:rPr>
              <a:t>(T)  </a:t>
            </a:r>
            <a:r>
              <a:rPr lang="en-US" altLang="zh-CN" sz="2400" dirty="0">
                <a:latin typeface="Corbel" panose="020B0503020204020204" pitchFamily="34" charset="0"/>
              </a:rPr>
              <a:t>VS EF1</a:t>
            </a:r>
            <a:r>
              <a:rPr lang="en-US" altLang="zh-CN" sz="2400" baseline="30000" dirty="0">
                <a:latin typeface="Corbel" panose="020B0503020204020204" pitchFamily="34" charset="0"/>
              </a:rPr>
              <a:t>(P)  </a:t>
            </a:r>
            <a:r>
              <a:rPr lang="en-US" altLang="zh-CN" sz="2400" dirty="0">
                <a:latin typeface="Corbel" panose="020B0503020204020204" pitchFamily="34" charset="0"/>
              </a:rPr>
              <a:t>VS </a:t>
            </a:r>
            <a:r>
              <a:rPr lang="zh-CN" altLang="en-US" sz="2400" baseline="30000" dirty="0">
                <a:latin typeface="Corbel" panose="020B0503020204020204" pitchFamily="34" charset="0"/>
              </a:rPr>
              <a:t> </a:t>
            </a:r>
            <a:r>
              <a:rPr lang="en-US" altLang="zh-CN" sz="2400" dirty="0">
                <a:latin typeface="Corbel" panose="020B0503020204020204" pitchFamily="34" charset="0"/>
              </a:rPr>
              <a:t>EF1</a:t>
            </a:r>
            <a:r>
              <a:rPr lang="en-US" altLang="zh-CN" sz="2400" baseline="30000" dirty="0">
                <a:latin typeface="Corbel" panose="020B0503020204020204" pitchFamily="34" charset="0"/>
              </a:rPr>
              <a:t>(K) </a:t>
            </a:r>
            <a:endParaRPr lang="zh-CN" altLang="en-US" sz="2400" baseline="30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25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77324-9945-FF43-A2C8-B6847962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Framework – Multiple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39BB4-9667-704C-BEAB-66B4CC62A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Previous algorithms work for a single cluster… but how to build the sequential clusters?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68813-93B4-7349-8F02-18DD9211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23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6F24B8-A5EC-CC40-9E76-BE7C8AAEA636}"/>
              </a:ext>
            </a:extLst>
          </p:cNvPr>
          <p:cNvSpPr/>
          <p:nvPr/>
        </p:nvSpPr>
        <p:spPr>
          <a:xfrm>
            <a:off x="3416458" y="3593697"/>
            <a:ext cx="5256584" cy="2016224"/>
          </a:xfrm>
          <a:prstGeom prst="rect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Multiplication 6">
            <a:extLst>
              <a:ext uri="{FF2B5EF4-FFF2-40B4-BE49-F238E27FC236}">
                <a16:creationId xmlns:a16="http://schemas.microsoft.com/office/drawing/2014/main" id="{B5CD5984-6E32-A742-8A51-4C17886D71F1}"/>
              </a:ext>
            </a:extLst>
          </p:cNvPr>
          <p:cNvSpPr>
            <a:spLocks/>
          </p:cNvSpPr>
          <p:nvPr/>
        </p:nvSpPr>
        <p:spPr>
          <a:xfrm>
            <a:off x="4100534" y="3809721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Multiplication 8">
            <a:extLst>
              <a:ext uri="{FF2B5EF4-FFF2-40B4-BE49-F238E27FC236}">
                <a16:creationId xmlns:a16="http://schemas.microsoft.com/office/drawing/2014/main" id="{8C181AF6-0143-CC4C-B020-816C227F26C8}"/>
              </a:ext>
            </a:extLst>
          </p:cNvPr>
          <p:cNvSpPr>
            <a:spLocks/>
          </p:cNvSpPr>
          <p:nvPr/>
        </p:nvSpPr>
        <p:spPr>
          <a:xfrm>
            <a:off x="5396678" y="5033857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Multiplication 9">
            <a:extLst>
              <a:ext uri="{FF2B5EF4-FFF2-40B4-BE49-F238E27FC236}">
                <a16:creationId xmlns:a16="http://schemas.microsoft.com/office/drawing/2014/main" id="{AC46AEEB-35BC-374F-B978-F704E9DF9467}"/>
              </a:ext>
            </a:extLst>
          </p:cNvPr>
          <p:cNvSpPr>
            <a:spLocks/>
          </p:cNvSpPr>
          <p:nvPr/>
        </p:nvSpPr>
        <p:spPr>
          <a:xfrm>
            <a:off x="4604590" y="4673817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Multiplication 10">
            <a:extLst>
              <a:ext uri="{FF2B5EF4-FFF2-40B4-BE49-F238E27FC236}">
                <a16:creationId xmlns:a16="http://schemas.microsoft.com/office/drawing/2014/main" id="{132A401B-ADAC-F54A-8C07-2E3E7EB5FB67}"/>
              </a:ext>
            </a:extLst>
          </p:cNvPr>
          <p:cNvSpPr>
            <a:spLocks/>
          </p:cNvSpPr>
          <p:nvPr/>
        </p:nvSpPr>
        <p:spPr>
          <a:xfrm>
            <a:off x="5036638" y="4025745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Multiplication 11">
            <a:extLst>
              <a:ext uri="{FF2B5EF4-FFF2-40B4-BE49-F238E27FC236}">
                <a16:creationId xmlns:a16="http://schemas.microsoft.com/office/drawing/2014/main" id="{E73C885F-D81F-3340-B1D8-8CF2863516CB}"/>
              </a:ext>
            </a:extLst>
          </p:cNvPr>
          <p:cNvSpPr>
            <a:spLocks/>
          </p:cNvSpPr>
          <p:nvPr/>
        </p:nvSpPr>
        <p:spPr>
          <a:xfrm>
            <a:off x="6116758" y="4169761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Multiplication 12">
            <a:extLst>
              <a:ext uri="{FF2B5EF4-FFF2-40B4-BE49-F238E27FC236}">
                <a16:creationId xmlns:a16="http://schemas.microsoft.com/office/drawing/2014/main" id="{8570288D-96A9-AC49-B64F-676F82279106}"/>
              </a:ext>
            </a:extLst>
          </p:cNvPr>
          <p:cNvSpPr>
            <a:spLocks/>
          </p:cNvSpPr>
          <p:nvPr/>
        </p:nvSpPr>
        <p:spPr>
          <a:xfrm>
            <a:off x="6908846" y="4097753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Multiplication 13">
            <a:extLst>
              <a:ext uri="{FF2B5EF4-FFF2-40B4-BE49-F238E27FC236}">
                <a16:creationId xmlns:a16="http://schemas.microsoft.com/office/drawing/2014/main" id="{9FF49AC0-0937-7C40-AFEE-C21C2CB0A9AA}"/>
              </a:ext>
            </a:extLst>
          </p:cNvPr>
          <p:cNvSpPr>
            <a:spLocks/>
          </p:cNvSpPr>
          <p:nvPr/>
        </p:nvSpPr>
        <p:spPr>
          <a:xfrm>
            <a:off x="7988966" y="4745825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Multiplication 14">
            <a:extLst>
              <a:ext uri="{FF2B5EF4-FFF2-40B4-BE49-F238E27FC236}">
                <a16:creationId xmlns:a16="http://schemas.microsoft.com/office/drawing/2014/main" id="{19CB3C68-5FFD-3A46-8939-1E7146FDB951}"/>
              </a:ext>
            </a:extLst>
          </p:cNvPr>
          <p:cNvSpPr>
            <a:spLocks/>
          </p:cNvSpPr>
          <p:nvPr/>
        </p:nvSpPr>
        <p:spPr>
          <a:xfrm>
            <a:off x="7700934" y="4025745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Multiplication 15">
            <a:extLst>
              <a:ext uri="{FF2B5EF4-FFF2-40B4-BE49-F238E27FC236}">
                <a16:creationId xmlns:a16="http://schemas.microsoft.com/office/drawing/2014/main" id="{99FF28F0-7D01-FF46-A8D3-FE9D59BA3C0D}"/>
              </a:ext>
            </a:extLst>
          </p:cNvPr>
          <p:cNvSpPr>
            <a:spLocks/>
          </p:cNvSpPr>
          <p:nvPr/>
        </p:nvSpPr>
        <p:spPr>
          <a:xfrm>
            <a:off x="7916958" y="5177873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Multiplication 16">
            <a:extLst>
              <a:ext uri="{FF2B5EF4-FFF2-40B4-BE49-F238E27FC236}">
                <a16:creationId xmlns:a16="http://schemas.microsoft.com/office/drawing/2014/main" id="{8796894A-F2D5-8C4D-85C2-F8D85643F8EE}"/>
              </a:ext>
            </a:extLst>
          </p:cNvPr>
          <p:cNvSpPr>
            <a:spLocks/>
          </p:cNvSpPr>
          <p:nvPr/>
        </p:nvSpPr>
        <p:spPr>
          <a:xfrm>
            <a:off x="6188766" y="4889841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Multiplication 17">
            <a:extLst>
              <a:ext uri="{FF2B5EF4-FFF2-40B4-BE49-F238E27FC236}">
                <a16:creationId xmlns:a16="http://schemas.microsoft.com/office/drawing/2014/main" id="{182CC864-5AF1-7146-BDB6-7695B321E0CE}"/>
              </a:ext>
            </a:extLst>
          </p:cNvPr>
          <p:cNvSpPr>
            <a:spLocks/>
          </p:cNvSpPr>
          <p:nvPr/>
        </p:nvSpPr>
        <p:spPr>
          <a:xfrm>
            <a:off x="6980854" y="4673817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Multiplication 18">
            <a:extLst>
              <a:ext uri="{FF2B5EF4-FFF2-40B4-BE49-F238E27FC236}">
                <a16:creationId xmlns:a16="http://schemas.microsoft.com/office/drawing/2014/main" id="{EBFA2FF9-D275-B84B-A0C8-B007376354EB}"/>
              </a:ext>
            </a:extLst>
          </p:cNvPr>
          <p:cNvSpPr>
            <a:spLocks/>
          </p:cNvSpPr>
          <p:nvPr/>
        </p:nvSpPr>
        <p:spPr>
          <a:xfrm>
            <a:off x="6188766" y="3737713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Multiplication 19">
            <a:extLst>
              <a:ext uri="{FF2B5EF4-FFF2-40B4-BE49-F238E27FC236}">
                <a16:creationId xmlns:a16="http://schemas.microsoft.com/office/drawing/2014/main" id="{38716310-6560-744F-8C6D-B8C2F6ED537D}"/>
              </a:ext>
            </a:extLst>
          </p:cNvPr>
          <p:cNvSpPr>
            <a:spLocks/>
          </p:cNvSpPr>
          <p:nvPr/>
        </p:nvSpPr>
        <p:spPr>
          <a:xfrm>
            <a:off x="7196878" y="3737713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Multiplication 20">
            <a:extLst>
              <a:ext uri="{FF2B5EF4-FFF2-40B4-BE49-F238E27FC236}">
                <a16:creationId xmlns:a16="http://schemas.microsoft.com/office/drawing/2014/main" id="{58017390-0128-E341-AE11-5AFB1BA02FA9}"/>
              </a:ext>
            </a:extLst>
          </p:cNvPr>
          <p:cNvSpPr>
            <a:spLocks/>
          </p:cNvSpPr>
          <p:nvPr/>
        </p:nvSpPr>
        <p:spPr>
          <a:xfrm>
            <a:off x="5324670" y="4529801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Multiplication 21">
            <a:extLst>
              <a:ext uri="{FF2B5EF4-FFF2-40B4-BE49-F238E27FC236}">
                <a16:creationId xmlns:a16="http://schemas.microsoft.com/office/drawing/2014/main" id="{676F9F7A-F869-AB4E-8F9F-2683E1CC6C35}"/>
              </a:ext>
            </a:extLst>
          </p:cNvPr>
          <p:cNvSpPr>
            <a:spLocks/>
          </p:cNvSpPr>
          <p:nvPr/>
        </p:nvSpPr>
        <p:spPr>
          <a:xfrm>
            <a:off x="3524470" y="4025745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Multiplication 22">
            <a:extLst>
              <a:ext uri="{FF2B5EF4-FFF2-40B4-BE49-F238E27FC236}">
                <a16:creationId xmlns:a16="http://schemas.microsoft.com/office/drawing/2014/main" id="{C2FABBBF-9A75-8C47-B950-457DFA420FD0}"/>
              </a:ext>
            </a:extLst>
          </p:cNvPr>
          <p:cNvSpPr>
            <a:spLocks/>
          </p:cNvSpPr>
          <p:nvPr/>
        </p:nvSpPr>
        <p:spPr>
          <a:xfrm>
            <a:off x="3596478" y="5105865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Multiplication 23">
            <a:extLst>
              <a:ext uri="{FF2B5EF4-FFF2-40B4-BE49-F238E27FC236}">
                <a16:creationId xmlns:a16="http://schemas.microsoft.com/office/drawing/2014/main" id="{047F6ECC-C07B-1547-8F5E-72AF8C787F88}"/>
              </a:ext>
            </a:extLst>
          </p:cNvPr>
          <p:cNvSpPr>
            <a:spLocks/>
          </p:cNvSpPr>
          <p:nvPr/>
        </p:nvSpPr>
        <p:spPr>
          <a:xfrm>
            <a:off x="4028526" y="4457793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Multiplication 24">
            <a:extLst>
              <a:ext uri="{FF2B5EF4-FFF2-40B4-BE49-F238E27FC236}">
                <a16:creationId xmlns:a16="http://schemas.microsoft.com/office/drawing/2014/main" id="{8A22A80D-8F50-6C46-83D3-772F9055DFAD}"/>
              </a:ext>
            </a:extLst>
          </p:cNvPr>
          <p:cNvSpPr>
            <a:spLocks/>
          </p:cNvSpPr>
          <p:nvPr/>
        </p:nvSpPr>
        <p:spPr>
          <a:xfrm>
            <a:off x="6980854" y="5177873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5ADCD7B-C3DA-8E4D-A2FF-FA2E789C548D}"/>
              </a:ext>
            </a:extLst>
          </p:cNvPr>
          <p:cNvSpPr/>
          <p:nvPr/>
        </p:nvSpPr>
        <p:spPr>
          <a:xfrm>
            <a:off x="6959150" y="3775441"/>
            <a:ext cx="1371600" cy="1730474"/>
          </a:xfrm>
          <a:prstGeom prst="rect">
            <a:avLst/>
          </a:prstGeom>
          <a:gradFill flip="none" rotWithShape="1">
            <a:gsLst>
              <a:gs pos="0">
                <a:srgbClr val="C0504D">
                  <a:shade val="51000"/>
                  <a:satMod val="130000"/>
                  <a:alpha val="23000"/>
                </a:srgbClr>
              </a:gs>
              <a:gs pos="80000">
                <a:srgbClr val="C0504D">
                  <a:shade val="93000"/>
                  <a:satMod val="130000"/>
                  <a:alpha val="23000"/>
                </a:srgbClr>
              </a:gs>
              <a:gs pos="100000">
                <a:srgbClr val="C0504D">
                  <a:shade val="94000"/>
                  <a:satMod val="135000"/>
                  <a:alpha val="23000"/>
                </a:srgbClr>
              </a:gs>
            </a:gsLst>
            <a:lin ang="16200000" scaled="0"/>
            <a:tileRect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874AA7-1912-E341-A593-103E3E771826}"/>
              </a:ext>
            </a:extLst>
          </p:cNvPr>
          <p:cNvSpPr/>
          <p:nvPr/>
        </p:nvSpPr>
        <p:spPr>
          <a:xfrm>
            <a:off x="4596950" y="4080241"/>
            <a:ext cx="1905000" cy="1295400"/>
          </a:xfrm>
          <a:prstGeom prst="rect">
            <a:avLst/>
          </a:prstGeom>
          <a:gradFill flip="none" rotWithShape="1">
            <a:gsLst>
              <a:gs pos="0">
                <a:srgbClr val="C0504D">
                  <a:shade val="51000"/>
                  <a:satMod val="130000"/>
                  <a:alpha val="23000"/>
                </a:srgbClr>
              </a:gs>
              <a:gs pos="80000">
                <a:srgbClr val="C0504D">
                  <a:shade val="93000"/>
                  <a:satMod val="130000"/>
                  <a:alpha val="23000"/>
                </a:srgbClr>
              </a:gs>
              <a:gs pos="100000">
                <a:srgbClr val="C0504D">
                  <a:shade val="94000"/>
                  <a:satMod val="135000"/>
                  <a:alpha val="23000"/>
                </a:srgbClr>
              </a:gs>
            </a:gsLst>
            <a:lin ang="16200000" scaled="0"/>
            <a:tileRect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3" name="直接箭头连接符 32">
            <a:extLst>
              <a:ext uri="{FF2B5EF4-FFF2-40B4-BE49-F238E27FC236}">
                <a16:creationId xmlns:a16="http://schemas.microsoft.com/office/drawing/2014/main" id="{7F2CA072-8E84-BC4D-84C0-91EFCA6CBFA3}"/>
              </a:ext>
            </a:extLst>
          </p:cNvPr>
          <p:cNvCxnSpPr/>
          <p:nvPr/>
        </p:nvCxnSpPr>
        <p:spPr>
          <a:xfrm flipV="1">
            <a:off x="5739950" y="3318241"/>
            <a:ext cx="838200" cy="762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1943246-7324-404F-84A2-D80A0F250FE3}"/>
              </a:ext>
            </a:extLst>
          </p:cNvPr>
          <p:cNvSpPr txBox="1"/>
          <p:nvPr/>
        </p:nvSpPr>
        <p:spPr>
          <a:xfrm>
            <a:off x="6578150" y="2861041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dirty="0">
                <a:solidFill>
                  <a:schemeClr val="tx2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1. set elements score as zero</a:t>
            </a:r>
          </a:p>
          <a:p>
            <a:pPr marL="342900" indent="-342900"/>
            <a:r>
              <a:rPr lang="en-US" altLang="zh-CN" dirty="0">
                <a:solidFill>
                  <a:schemeClr val="tx2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2. re-create the cluster</a:t>
            </a:r>
            <a:endParaRPr lang="zh-CN" altLang="en-US" dirty="0">
              <a:solidFill>
                <a:schemeClr val="tx2"/>
              </a:solidFill>
              <a:latin typeface="Corbel" panose="020B0503020204020204" pitchFamily="34" charset="0"/>
              <a:ea typeface="宋体" panose="02010600030101010101" pitchFamily="2" charset="-122"/>
            </a:endParaRPr>
          </a:p>
        </p:txBody>
      </p:sp>
      <p:sp>
        <p:nvSpPr>
          <p:cNvPr id="55" name="Rectangle 30">
            <a:extLst>
              <a:ext uri="{FF2B5EF4-FFF2-40B4-BE49-F238E27FC236}">
                <a16:creationId xmlns:a16="http://schemas.microsoft.com/office/drawing/2014/main" id="{34369A1C-639D-3445-88FF-342494013B50}"/>
              </a:ext>
            </a:extLst>
          </p:cNvPr>
          <p:cNvSpPr/>
          <p:nvPr/>
        </p:nvSpPr>
        <p:spPr>
          <a:xfrm>
            <a:off x="3530150" y="3775441"/>
            <a:ext cx="914400" cy="1066800"/>
          </a:xfrm>
          <a:prstGeom prst="rect">
            <a:avLst/>
          </a:prstGeom>
          <a:gradFill flip="none" rotWithShape="1">
            <a:gsLst>
              <a:gs pos="0">
                <a:srgbClr val="C0504D">
                  <a:shade val="51000"/>
                  <a:satMod val="130000"/>
                  <a:alpha val="23000"/>
                </a:srgbClr>
              </a:gs>
              <a:gs pos="80000">
                <a:srgbClr val="C0504D">
                  <a:shade val="93000"/>
                  <a:satMod val="130000"/>
                  <a:alpha val="23000"/>
                </a:srgbClr>
              </a:gs>
              <a:gs pos="100000">
                <a:srgbClr val="C0504D">
                  <a:shade val="94000"/>
                  <a:satMod val="135000"/>
                  <a:alpha val="23000"/>
                </a:srgbClr>
              </a:gs>
            </a:gsLst>
            <a:lin ang="16200000" scaled="0"/>
            <a:tileRect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52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4" grpId="0"/>
      <p:bldP spid="5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8B8687-CF38-704C-811F-B200047CC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26" y="305135"/>
            <a:ext cx="7449927" cy="1503786"/>
          </a:xfrm>
        </p:spPr>
        <p:txBody>
          <a:bodyPr>
            <a:normAutofit/>
          </a:bodyPr>
          <a:lstStyle/>
          <a:p>
            <a:r>
              <a:rPr lang="en-US" dirty="0"/>
              <a:t>Offline 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8FD5-0B6D-9647-BE05-4578D4FF9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24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94BA6-934F-5D46-80EA-7FAA0971A9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4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77324-9945-FF43-A2C8-B6847962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Offline Experiment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539BB4-9667-704C-BEAB-66B4CC62A5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endParaRPr lang="en-CA" sz="3200" dirty="0"/>
              </a:p>
              <a:p>
                <a:endParaRPr lang="en-CA" sz="3200" dirty="0"/>
              </a:p>
              <a:p>
                <a:endParaRPr lang="en-CA" sz="3200" dirty="0"/>
              </a:p>
              <a:p>
                <a:r>
                  <a:rPr lang="en-CA" dirty="0"/>
                  <a:t>Experimental steps:  </a:t>
                </a:r>
              </a:p>
              <a:p>
                <a:pPr lvl="1"/>
                <a:r>
                  <a:rPr lang="en-CA" sz="2900" dirty="0"/>
                  <a:t>Random selection of elements as relevant set.</a:t>
                </a:r>
              </a:p>
              <a:p>
                <a:pPr lvl="1"/>
                <a:r>
                  <a:rPr lang="en-CA" sz="2900" dirty="0"/>
                  <a:t>Scoring the elements based on relevance label (l):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9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AU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9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AU" sz="2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AU" sz="2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AU" sz="2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AU" sz="2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AU" sz="2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n-AU" sz="2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2900" dirty="0"/>
              </a:p>
              <a:p>
                <a:pPr lvl="1"/>
                <a:r>
                  <a:rPr lang="en-CA" sz="2900" dirty="0"/>
                  <a:t>Run the algorithm to get the best cluster.</a:t>
                </a:r>
              </a:p>
              <a:p>
                <a:pPr lvl="1"/>
                <a:r>
                  <a:rPr lang="en-CA" sz="2900" dirty="0"/>
                  <a:t>Measure the real </a:t>
                </a:r>
                <a:r>
                  <a:rPr lang="en-CA" sz="2900" b="1" u="sng" dirty="0">
                    <a:solidFill>
                      <a:srgbClr val="FF0000"/>
                    </a:solidFill>
                  </a:rPr>
                  <a:t>F1-score</a:t>
                </a:r>
                <a:r>
                  <a:rPr lang="en-CA" sz="2900" dirty="0"/>
                  <a:t> in this cluster (NOT EF1).</a:t>
                </a:r>
              </a:p>
              <a:p>
                <a:endParaRPr lang="en-CA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539BB4-9667-704C-BEAB-66B4CC62A5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5" b="-3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68813-93B4-7349-8F02-18DD9211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25</a:t>
            </a:fld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2E3DB36-2482-D249-A753-047ADB4D3D47}"/>
              </a:ext>
            </a:extLst>
          </p:cNvPr>
          <p:cNvSpPr/>
          <p:nvPr/>
        </p:nvSpPr>
        <p:spPr>
          <a:xfrm>
            <a:off x="4584576" y="1528486"/>
            <a:ext cx="1371600" cy="1447800"/>
          </a:xfrm>
          <a:prstGeom prst="rect">
            <a:avLst/>
          </a:prstGeom>
          <a:gradFill flip="none" rotWithShape="1">
            <a:gsLst>
              <a:gs pos="0">
                <a:srgbClr val="C0504D">
                  <a:shade val="51000"/>
                  <a:satMod val="130000"/>
                  <a:alpha val="23000"/>
                </a:srgbClr>
              </a:gs>
              <a:gs pos="80000">
                <a:srgbClr val="C0504D">
                  <a:shade val="93000"/>
                  <a:satMod val="130000"/>
                  <a:alpha val="23000"/>
                </a:srgbClr>
              </a:gs>
              <a:gs pos="100000">
                <a:srgbClr val="C0504D">
                  <a:shade val="94000"/>
                  <a:satMod val="135000"/>
                  <a:alpha val="23000"/>
                </a:srgbClr>
              </a:gs>
            </a:gsLst>
            <a:lin ang="16200000" scaled="0"/>
            <a:tileRect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4FDA132-8A3A-2A4D-BEB1-EE722880D8D5}"/>
              </a:ext>
            </a:extLst>
          </p:cNvPr>
          <p:cNvSpPr/>
          <p:nvPr/>
        </p:nvSpPr>
        <p:spPr>
          <a:xfrm>
            <a:off x="3746376" y="1452286"/>
            <a:ext cx="5105400" cy="1752600"/>
          </a:xfrm>
          <a:prstGeom prst="rect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Multiplication 6">
            <a:extLst>
              <a:ext uri="{FF2B5EF4-FFF2-40B4-BE49-F238E27FC236}">
                <a16:creationId xmlns:a16="http://schemas.microsoft.com/office/drawing/2014/main" id="{4D8C8F59-A01E-9947-80C9-5C41A7C3A917}"/>
              </a:ext>
            </a:extLst>
          </p:cNvPr>
          <p:cNvSpPr>
            <a:spLocks/>
          </p:cNvSpPr>
          <p:nvPr/>
        </p:nvSpPr>
        <p:spPr>
          <a:xfrm>
            <a:off x="4584576" y="15284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Multiplication 8">
            <a:extLst>
              <a:ext uri="{FF2B5EF4-FFF2-40B4-BE49-F238E27FC236}">
                <a16:creationId xmlns:a16="http://schemas.microsoft.com/office/drawing/2014/main" id="{060F28D5-D4DC-0C42-A944-65F20F673DEE}"/>
              </a:ext>
            </a:extLst>
          </p:cNvPr>
          <p:cNvSpPr>
            <a:spLocks/>
          </p:cNvSpPr>
          <p:nvPr/>
        </p:nvSpPr>
        <p:spPr>
          <a:xfrm>
            <a:off x="7251576" y="15284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Multiplication 9">
            <a:extLst>
              <a:ext uri="{FF2B5EF4-FFF2-40B4-BE49-F238E27FC236}">
                <a16:creationId xmlns:a16="http://schemas.microsoft.com/office/drawing/2014/main" id="{43D47107-598D-B14E-8148-1339DBB77BD7}"/>
              </a:ext>
            </a:extLst>
          </p:cNvPr>
          <p:cNvSpPr>
            <a:spLocks/>
          </p:cNvSpPr>
          <p:nvPr/>
        </p:nvSpPr>
        <p:spPr>
          <a:xfrm>
            <a:off x="4584576" y="22904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Multiplication 10">
            <a:extLst>
              <a:ext uri="{FF2B5EF4-FFF2-40B4-BE49-F238E27FC236}">
                <a16:creationId xmlns:a16="http://schemas.microsoft.com/office/drawing/2014/main" id="{9927DD5B-45AC-8047-93CF-5F2BDF55CAE9}"/>
              </a:ext>
            </a:extLst>
          </p:cNvPr>
          <p:cNvSpPr>
            <a:spLocks/>
          </p:cNvSpPr>
          <p:nvPr/>
        </p:nvSpPr>
        <p:spPr>
          <a:xfrm>
            <a:off x="5117976" y="22142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Multiplication 11">
            <a:extLst>
              <a:ext uri="{FF2B5EF4-FFF2-40B4-BE49-F238E27FC236}">
                <a16:creationId xmlns:a16="http://schemas.microsoft.com/office/drawing/2014/main" id="{440D9E07-BED7-BE41-986C-91D3FDB7FFC6}"/>
              </a:ext>
            </a:extLst>
          </p:cNvPr>
          <p:cNvSpPr>
            <a:spLocks/>
          </p:cNvSpPr>
          <p:nvPr/>
        </p:nvSpPr>
        <p:spPr>
          <a:xfrm>
            <a:off x="6565776" y="18332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Multiplication 12">
            <a:extLst>
              <a:ext uri="{FF2B5EF4-FFF2-40B4-BE49-F238E27FC236}">
                <a16:creationId xmlns:a16="http://schemas.microsoft.com/office/drawing/2014/main" id="{56407A81-543C-5B4F-9653-7D7FE2DE8386}"/>
              </a:ext>
            </a:extLst>
          </p:cNvPr>
          <p:cNvSpPr>
            <a:spLocks/>
          </p:cNvSpPr>
          <p:nvPr/>
        </p:nvSpPr>
        <p:spPr>
          <a:xfrm>
            <a:off x="5575176" y="22904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Multiplication 13">
            <a:extLst>
              <a:ext uri="{FF2B5EF4-FFF2-40B4-BE49-F238E27FC236}">
                <a16:creationId xmlns:a16="http://schemas.microsoft.com/office/drawing/2014/main" id="{F7259FF5-1A15-1A4E-8D85-34C1AF107CA5}"/>
              </a:ext>
            </a:extLst>
          </p:cNvPr>
          <p:cNvSpPr>
            <a:spLocks/>
          </p:cNvSpPr>
          <p:nvPr/>
        </p:nvSpPr>
        <p:spPr>
          <a:xfrm>
            <a:off x="7708776" y="17570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Multiplication 14">
            <a:extLst>
              <a:ext uri="{FF2B5EF4-FFF2-40B4-BE49-F238E27FC236}">
                <a16:creationId xmlns:a16="http://schemas.microsoft.com/office/drawing/2014/main" id="{964B3C6E-7C32-2947-9026-8066E7158781}"/>
              </a:ext>
            </a:extLst>
          </p:cNvPr>
          <p:cNvSpPr>
            <a:spLocks/>
          </p:cNvSpPr>
          <p:nvPr/>
        </p:nvSpPr>
        <p:spPr>
          <a:xfrm>
            <a:off x="6337176" y="24428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Multiplication 15">
            <a:extLst>
              <a:ext uri="{FF2B5EF4-FFF2-40B4-BE49-F238E27FC236}">
                <a16:creationId xmlns:a16="http://schemas.microsoft.com/office/drawing/2014/main" id="{6B57B798-8024-5640-BD00-4C2A598B2829}"/>
              </a:ext>
            </a:extLst>
          </p:cNvPr>
          <p:cNvSpPr>
            <a:spLocks/>
          </p:cNvSpPr>
          <p:nvPr/>
        </p:nvSpPr>
        <p:spPr>
          <a:xfrm>
            <a:off x="7327776" y="24428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Multiplication 16">
            <a:extLst>
              <a:ext uri="{FF2B5EF4-FFF2-40B4-BE49-F238E27FC236}">
                <a16:creationId xmlns:a16="http://schemas.microsoft.com/office/drawing/2014/main" id="{7129DBFD-F9F3-A04C-BDF3-8DC96CB58509}"/>
              </a:ext>
            </a:extLst>
          </p:cNvPr>
          <p:cNvSpPr>
            <a:spLocks/>
          </p:cNvSpPr>
          <p:nvPr/>
        </p:nvSpPr>
        <p:spPr>
          <a:xfrm>
            <a:off x="6413376" y="15284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Multiplication 17">
            <a:extLst>
              <a:ext uri="{FF2B5EF4-FFF2-40B4-BE49-F238E27FC236}">
                <a16:creationId xmlns:a16="http://schemas.microsoft.com/office/drawing/2014/main" id="{3EBB1326-D7AB-8646-B892-FBA2004523C2}"/>
              </a:ext>
            </a:extLst>
          </p:cNvPr>
          <p:cNvSpPr>
            <a:spLocks/>
          </p:cNvSpPr>
          <p:nvPr/>
        </p:nvSpPr>
        <p:spPr>
          <a:xfrm>
            <a:off x="5041776" y="25952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Multiplication 18">
            <a:extLst>
              <a:ext uri="{FF2B5EF4-FFF2-40B4-BE49-F238E27FC236}">
                <a16:creationId xmlns:a16="http://schemas.microsoft.com/office/drawing/2014/main" id="{136DA6ED-981F-C64E-918F-038E64EFA926}"/>
              </a:ext>
            </a:extLst>
          </p:cNvPr>
          <p:cNvSpPr>
            <a:spLocks/>
          </p:cNvSpPr>
          <p:nvPr/>
        </p:nvSpPr>
        <p:spPr>
          <a:xfrm>
            <a:off x="6032376" y="19094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Multiplication 19">
            <a:extLst>
              <a:ext uri="{FF2B5EF4-FFF2-40B4-BE49-F238E27FC236}">
                <a16:creationId xmlns:a16="http://schemas.microsoft.com/office/drawing/2014/main" id="{3EDD04FF-5D68-CA41-BBA6-9B5027E03626}"/>
              </a:ext>
            </a:extLst>
          </p:cNvPr>
          <p:cNvSpPr>
            <a:spLocks/>
          </p:cNvSpPr>
          <p:nvPr/>
        </p:nvSpPr>
        <p:spPr>
          <a:xfrm>
            <a:off x="7099176" y="19094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Multiplication 20">
            <a:extLst>
              <a:ext uri="{FF2B5EF4-FFF2-40B4-BE49-F238E27FC236}">
                <a16:creationId xmlns:a16="http://schemas.microsoft.com/office/drawing/2014/main" id="{5E2B0B28-2294-C140-8B9F-171EC0830B13}"/>
              </a:ext>
            </a:extLst>
          </p:cNvPr>
          <p:cNvSpPr>
            <a:spLocks/>
          </p:cNvSpPr>
          <p:nvPr/>
        </p:nvSpPr>
        <p:spPr>
          <a:xfrm>
            <a:off x="5575176" y="17570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Multiplication 21">
            <a:extLst>
              <a:ext uri="{FF2B5EF4-FFF2-40B4-BE49-F238E27FC236}">
                <a16:creationId xmlns:a16="http://schemas.microsoft.com/office/drawing/2014/main" id="{9DD3F6DA-B217-FC43-A58E-C3D458A6ED80}"/>
              </a:ext>
            </a:extLst>
          </p:cNvPr>
          <p:cNvSpPr>
            <a:spLocks/>
          </p:cNvSpPr>
          <p:nvPr/>
        </p:nvSpPr>
        <p:spPr>
          <a:xfrm>
            <a:off x="3822576" y="16808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Multiplication 22">
            <a:extLst>
              <a:ext uri="{FF2B5EF4-FFF2-40B4-BE49-F238E27FC236}">
                <a16:creationId xmlns:a16="http://schemas.microsoft.com/office/drawing/2014/main" id="{A85A36D7-7C39-E941-A39B-2E5ED39190E8}"/>
              </a:ext>
            </a:extLst>
          </p:cNvPr>
          <p:cNvSpPr>
            <a:spLocks/>
          </p:cNvSpPr>
          <p:nvPr/>
        </p:nvSpPr>
        <p:spPr>
          <a:xfrm>
            <a:off x="7708776" y="21380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Multiplication 23">
            <a:extLst>
              <a:ext uri="{FF2B5EF4-FFF2-40B4-BE49-F238E27FC236}">
                <a16:creationId xmlns:a16="http://schemas.microsoft.com/office/drawing/2014/main" id="{4020F713-79D4-7748-9B37-D4296FCDE2A4}"/>
              </a:ext>
            </a:extLst>
          </p:cNvPr>
          <p:cNvSpPr>
            <a:spLocks/>
          </p:cNvSpPr>
          <p:nvPr/>
        </p:nvSpPr>
        <p:spPr>
          <a:xfrm>
            <a:off x="3822576" y="25190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Multiplication 24">
            <a:extLst>
              <a:ext uri="{FF2B5EF4-FFF2-40B4-BE49-F238E27FC236}">
                <a16:creationId xmlns:a16="http://schemas.microsoft.com/office/drawing/2014/main" id="{D76667AE-4DA5-D449-849F-E5C05E9A2236}"/>
              </a:ext>
            </a:extLst>
          </p:cNvPr>
          <p:cNvSpPr>
            <a:spLocks/>
          </p:cNvSpPr>
          <p:nvPr/>
        </p:nvSpPr>
        <p:spPr>
          <a:xfrm>
            <a:off x="6641976" y="26714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2" name="直接连接符 37">
            <a:extLst>
              <a:ext uri="{FF2B5EF4-FFF2-40B4-BE49-F238E27FC236}">
                <a16:creationId xmlns:a16="http://schemas.microsoft.com/office/drawing/2014/main" id="{33ED2E9F-903B-AB44-9995-0104283E3506}"/>
              </a:ext>
            </a:extLst>
          </p:cNvPr>
          <p:cNvCxnSpPr/>
          <p:nvPr/>
        </p:nvCxnSpPr>
        <p:spPr>
          <a:xfrm>
            <a:off x="4279776" y="1680886"/>
            <a:ext cx="304800" cy="1588"/>
          </a:xfrm>
          <a:prstGeom prst="line">
            <a:avLst/>
          </a:prstGeom>
          <a:noFill/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03" name="直接连接符 39">
            <a:extLst>
              <a:ext uri="{FF2B5EF4-FFF2-40B4-BE49-F238E27FC236}">
                <a16:creationId xmlns:a16="http://schemas.microsoft.com/office/drawing/2014/main" id="{1A0FFC58-B929-604F-8573-5A6A4D2C1F76}"/>
              </a:ext>
            </a:extLst>
          </p:cNvPr>
          <p:cNvCxnSpPr/>
          <p:nvPr/>
        </p:nvCxnSpPr>
        <p:spPr>
          <a:xfrm>
            <a:off x="4279776" y="2442886"/>
            <a:ext cx="304800" cy="1588"/>
          </a:xfrm>
          <a:prstGeom prst="line">
            <a:avLst/>
          </a:prstGeom>
          <a:noFill/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04" name="直接连接符 40">
            <a:extLst>
              <a:ext uri="{FF2B5EF4-FFF2-40B4-BE49-F238E27FC236}">
                <a16:creationId xmlns:a16="http://schemas.microsoft.com/office/drawing/2014/main" id="{638BA9EC-29F5-1C47-A01F-A119069CA1BF}"/>
              </a:ext>
            </a:extLst>
          </p:cNvPr>
          <p:cNvCxnSpPr/>
          <p:nvPr/>
        </p:nvCxnSpPr>
        <p:spPr>
          <a:xfrm rot="10800000" flipV="1">
            <a:off x="5879976" y="1909486"/>
            <a:ext cx="381000" cy="1588"/>
          </a:xfrm>
          <a:prstGeom prst="line">
            <a:avLst/>
          </a:prstGeom>
          <a:noFill/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05" name="直接连接符 45">
            <a:extLst>
              <a:ext uri="{FF2B5EF4-FFF2-40B4-BE49-F238E27FC236}">
                <a16:creationId xmlns:a16="http://schemas.microsoft.com/office/drawing/2014/main" id="{BE56A257-E4EA-9141-9914-21D0EB6E4536}"/>
              </a:ext>
            </a:extLst>
          </p:cNvPr>
          <p:cNvCxnSpPr/>
          <p:nvPr/>
        </p:nvCxnSpPr>
        <p:spPr>
          <a:xfrm rot="10800000">
            <a:off x="5879976" y="2519086"/>
            <a:ext cx="457200" cy="1588"/>
          </a:xfrm>
          <a:prstGeom prst="line">
            <a:avLst/>
          </a:prstGeom>
          <a:noFill/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06" name="直接连接符 48">
            <a:extLst>
              <a:ext uri="{FF2B5EF4-FFF2-40B4-BE49-F238E27FC236}">
                <a16:creationId xmlns:a16="http://schemas.microsoft.com/office/drawing/2014/main" id="{0D513138-0534-5342-A8BA-0E4D5EAA4FA1}"/>
              </a:ext>
            </a:extLst>
          </p:cNvPr>
          <p:cNvCxnSpPr/>
          <p:nvPr/>
        </p:nvCxnSpPr>
        <p:spPr>
          <a:xfrm rot="10800000">
            <a:off x="5422776" y="2823886"/>
            <a:ext cx="457200" cy="1588"/>
          </a:xfrm>
          <a:prstGeom prst="line">
            <a:avLst/>
          </a:prstGeom>
          <a:noFill/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07" name="Multiplication 21">
            <a:extLst>
              <a:ext uri="{FF2B5EF4-FFF2-40B4-BE49-F238E27FC236}">
                <a16:creationId xmlns:a16="http://schemas.microsoft.com/office/drawing/2014/main" id="{70BE1DDA-506C-7349-9972-92C447C4EB38}"/>
              </a:ext>
            </a:extLst>
          </p:cNvPr>
          <p:cNvSpPr>
            <a:spLocks/>
          </p:cNvSpPr>
          <p:nvPr/>
        </p:nvSpPr>
        <p:spPr>
          <a:xfrm>
            <a:off x="8318376" y="16046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Multiplication 23">
            <a:extLst>
              <a:ext uri="{FF2B5EF4-FFF2-40B4-BE49-F238E27FC236}">
                <a16:creationId xmlns:a16="http://schemas.microsoft.com/office/drawing/2014/main" id="{F6504F60-C6AD-7D4C-9262-E32C5ED2E8BB}"/>
              </a:ext>
            </a:extLst>
          </p:cNvPr>
          <p:cNvSpPr>
            <a:spLocks/>
          </p:cNvSpPr>
          <p:nvPr/>
        </p:nvSpPr>
        <p:spPr>
          <a:xfrm>
            <a:off x="8394576" y="27476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Multiplication 21">
            <a:extLst>
              <a:ext uri="{FF2B5EF4-FFF2-40B4-BE49-F238E27FC236}">
                <a16:creationId xmlns:a16="http://schemas.microsoft.com/office/drawing/2014/main" id="{CE42E436-9D3E-6C41-8AB5-DE0962EAF235}"/>
              </a:ext>
            </a:extLst>
          </p:cNvPr>
          <p:cNvSpPr>
            <a:spLocks/>
          </p:cNvSpPr>
          <p:nvPr/>
        </p:nvSpPr>
        <p:spPr>
          <a:xfrm>
            <a:off x="8013576" y="17570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Multiplication 23">
            <a:extLst>
              <a:ext uri="{FF2B5EF4-FFF2-40B4-BE49-F238E27FC236}">
                <a16:creationId xmlns:a16="http://schemas.microsoft.com/office/drawing/2014/main" id="{3A448432-1659-5A4A-BE5A-EC7734223E45}"/>
              </a:ext>
            </a:extLst>
          </p:cNvPr>
          <p:cNvSpPr>
            <a:spLocks/>
          </p:cNvSpPr>
          <p:nvPr/>
        </p:nvSpPr>
        <p:spPr>
          <a:xfrm>
            <a:off x="8013576" y="2214286"/>
            <a:ext cx="360000" cy="360000"/>
          </a:xfrm>
          <a:prstGeom prst="mathMultiply">
            <a:avLst>
              <a:gd name="adj1" fmla="val 198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1" name="直接连接符 34">
            <a:extLst>
              <a:ext uri="{FF2B5EF4-FFF2-40B4-BE49-F238E27FC236}">
                <a16:creationId xmlns:a16="http://schemas.microsoft.com/office/drawing/2014/main" id="{7AAB36D8-5CC3-D742-B174-5D340D3E4926}"/>
              </a:ext>
            </a:extLst>
          </p:cNvPr>
          <p:cNvCxnSpPr/>
          <p:nvPr/>
        </p:nvCxnSpPr>
        <p:spPr>
          <a:xfrm flipV="1">
            <a:off x="7861176" y="4135609"/>
            <a:ext cx="1066800" cy="762000"/>
          </a:xfrm>
          <a:prstGeom prst="line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F7684B3C-4CB6-D043-A10C-B5FD414F5A6A}"/>
              </a:ext>
            </a:extLst>
          </p:cNvPr>
          <p:cNvSpPr txBox="1"/>
          <p:nvPr/>
        </p:nvSpPr>
        <p:spPr>
          <a:xfrm>
            <a:off x="8851775" y="3983209"/>
            <a:ext cx="2708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/>
            <a:r>
              <a:rPr lang="en-CA" sz="2000" dirty="0"/>
              <a:t>r : random noisy</a:t>
            </a:r>
            <a:endParaRPr lang="en-US" sz="2000" dirty="0"/>
          </a:p>
          <a:p>
            <a:pPr marL="0" lvl="3"/>
            <a:r>
              <a:rPr lang="el-GR" sz="2000" dirty="0"/>
              <a:t>λ</a:t>
            </a:r>
            <a:r>
              <a:rPr lang="en-CA" sz="2000" dirty="0"/>
              <a:t>: noisy level</a:t>
            </a:r>
            <a:endParaRPr lang="en-US" altLang="zh-CN" sz="2000" dirty="0"/>
          </a:p>
          <a:p>
            <a:pPr marL="0" lvl="3">
              <a:buFont typeface="Arial" pitchFamily="34" charset="0"/>
              <a:buChar char="•"/>
            </a:pPr>
            <a:r>
              <a:rPr lang="en-US" altLang="zh-CN" sz="2000" dirty="0"/>
              <a:t>  Small</a:t>
            </a:r>
            <a:r>
              <a:rPr lang="en-US" sz="2000" dirty="0"/>
              <a:t> </a:t>
            </a:r>
            <a:r>
              <a:rPr lang="en-CA" sz="2000" dirty="0"/>
              <a:t>λ, high noisy</a:t>
            </a:r>
          </a:p>
        </p:txBody>
      </p:sp>
    </p:spTree>
    <p:extLst>
      <p:ext uri="{BB962C8B-B14F-4D97-AF65-F5344CB8AC3E}">
        <p14:creationId xmlns:p14="http://schemas.microsoft.com/office/powerpoint/2010/main" val="101477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9C8D-B3F4-F140-B775-B017A523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F1-Score performance: varying #data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09BC0-5231-E649-90F3-49EFA4783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Measuring different algorithms’ F1 performance with different size of data.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CA" dirty="0"/>
              <a:t>BPS algorithm reaches a good approximation of the optimal solution (MILP).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4F008-88E6-7243-8F77-00EFB5FA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4998A3-F206-FF4C-864F-D33573873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035" y="2689874"/>
            <a:ext cx="7409157" cy="2151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198CC0-0F72-E340-A9F9-1BE410ABA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63" y="2195794"/>
            <a:ext cx="9588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9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840E-E27A-5B45-AF9D-D6E2AD87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complexity: varying #data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3D96B-72FA-0B43-832A-ED8B43B4E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Measuring different algorithms’ time with different size of data.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BPS method has the lowest time complexity.</a:t>
            </a:r>
          </a:p>
          <a:p>
            <a:r>
              <a:rPr lang="en-US" dirty="0"/>
              <a:t>MILP has exponential time complexity .</a:t>
            </a:r>
          </a:p>
          <a:p>
            <a:pPr lvl="1"/>
            <a:r>
              <a:rPr lang="en-US" dirty="0"/>
              <a:t>Lack of scalability in MILP method.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421AB-AAE4-154F-94CC-A06B8B16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25542-1607-674B-A279-244218EE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63" y="1973844"/>
            <a:ext cx="95885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8AA061-59C1-AB4C-B894-5133855E4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691" y="2220322"/>
            <a:ext cx="4863115" cy="24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9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E5F038-BE39-1D4E-B68B-ABD02F0EC9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F1-Score performance: varying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E5F038-BE39-1D4E-B68B-ABD02F0EC9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33"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72CD0-DF20-924C-A2C8-5948CB5E4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Measuring different algorithms’ F1 performance with different </a:t>
            </a:r>
            <a:r>
              <a:rPr lang="el-GR" dirty="0"/>
              <a:t>λ</a:t>
            </a:r>
            <a:r>
              <a:rPr lang="en-AU" dirty="0"/>
              <a:t>.</a:t>
            </a:r>
            <a:endParaRPr lang="el-G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CA" dirty="0"/>
              <a:t>BPS still reaches a good approximation of the optimal solution.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65B9A-8214-9747-B3AC-8346054B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F7D75-AAD7-8448-BB40-FAA06E2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63" y="2035990"/>
            <a:ext cx="95885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4E05B-7DAB-494E-B12A-4145E1D07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55" y="2558642"/>
            <a:ext cx="8950578" cy="25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A7A0EA-1EAC-2B47-A382-2175D23E78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A" dirty="0"/>
                  <a:t>Time complexity </a:t>
                </a:r>
                <a:r>
                  <a:rPr lang="en-US" dirty="0"/>
                  <a:t>: varying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A7A0EA-1EAC-2B47-A382-2175D23E78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33"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80BA6-F6E0-FF45-B705-AF5BE9027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Measuring different algorithms’ time with </a:t>
            </a:r>
            <a:r>
              <a:rPr lang="en-US" sz="3200" dirty="0"/>
              <a:t>different </a:t>
            </a:r>
            <a:r>
              <a:rPr lang="el-GR" dirty="0"/>
              <a:t>λ</a:t>
            </a:r>
            <a:r>
              <a:rPr lang="en-AU" dirty="0"/>
              <a:t> (#data = 150).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CA" dirty="0"/>
              <a:t>MILP method has the highest time complexity (no scalability)</a:t>
            </a:r>
            <a:r>
              <a:rPr lang="en-US" dirty="0"/>
              <a:t>.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3FC5A-CB86-2141-9116-4D6B3F89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B6C72-736B-7E4B-A674-F0EB9128F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63" y="2027112"/>
            <a:ext cx="95885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AD739F-0C41-AE47-B4C7-804806A31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44" y="2538951"/>
            <a:ext cx="7428737" cy="21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3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8B8687-CF38-704C-811F-B200047CC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AA7EB4-53CD-6C43-AACD-948462936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8FD5-0B6D-9647-BE05-4578D4FF9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9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8B8687-CF38-704C-811F-B200047CC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26" y="305135"/>
            <a:ext cx="7449927" cy="1503786"/>
          </a:xfrm>
        </p:spPr>
        <p:txBody>
          <a:bodyPr>
            <a:normAutofit/>
          </a:bodyPr>
          <a:lstStyle/>
          <a:p>
            <a:r>
              <a:rPr lang="en-US" dirty="0"/>
              <a:t>Online 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8FD5-0B6D-9647-BE05-4578D4FF9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30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94BA6-934F-5D46-80EA-7FAA0971A9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60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A0EA-1EAC-2B47-A382-2175D23E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Experiment – algorithms evaluation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80BA6-F6E0-FF45-B705-AF5BE9027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Each user interacts with three different systems.</a:t>
            </a:r>
          </a:p>
          <a:p>
            <a:pPr lvl="1"/>
            <a:r>
              <a:rPr lang="en-US" dirty="0"/>
              <a:t> In each system, each user would query the system to achieve three search tasks.</a:t>
            </a:r>
          </a:p>
          <a:p>
            <a:pPr lvl="1"/>
            <a:r>
              <a:rPr lang="en-US" dirty="0"/>
              <a:t> User’s answers in each task: natural disaster type, time, and location.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3FC5A-CB86-2141-9116-4D6B3F89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31</a:t>
            </a:fld>
            <a:endParaRPr lang="en-US"/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1D2B3626-F71E-2D4A-99B8-2F0C2F328B59}"/>
              </a:ext>
            </a:extLst>
          </p:cNvPr>
          <p:cNvSpPr txBox="1"/>
          <p:nvPr/>
        </p:nvSpPr>
        <p:spPr>
          <a:xfrm>
            <a:off x="2470951" y="5071978"/>
            <a:ext cx="37444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CA" sz="1700" dirty="0">
                <a:solidFill>
                  <a:srgbClr val="000000"/>
                </a:solidFill>
                <a:latin typeface="Corbel" panose="020B0503020204020204" pitchFamily="34" charset="0"/>
              </a:rPr>
              <a:t>Baseline system – No clustering</a:t>
            </a:r>
          </a:p>
        </p:txBody>
      </p:sp>
      <p:sp>
        <p:nvSpPr>
          <p:cNvPr id="9" name="ZoneTexte 10">
            <a:extLst>
              <a:ext uri="{FF2B5EF4-FFF2-40B4-BE49-F238E27FC236}">
                <a16:creationId xmlns:a16="http://schemas.microsoft.com/office/drawing/2014/main" id="{AC7FF83D-D1ED-764C-9412-1D6D4575FD1F}"/>
              </a:ext>
            </a:extLst>
          </p:cNvPr>
          <p:cNvSpPr txBox="1"/>
          <p:nvPr/>
        </p:nvSpPr>
        <p:spPr>
          <a:xfrm>
            <a:off x="6204751" y="5071978"/>
            <a:ext cx="38884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700" dirty="0">
                <a:solidFill>
                  <a:srgbClr val="000000"/>
                </a:solidFill>
                <a:latin typeface="Corbel" panose="020B0503020204020204" pitchFamily="34" charset="0"/>
              </a:rPr>
              <a:t>Clustering system – k-means &amp; BPS</a:t>
            </a:r>
            <a:endParaRPr lang="en-CA" sz="1700" dirty="0">
              <a:solidFill>
                <a:srgbClr val="000000"/>
              </a:solidFill>
              <a:latin typeface="Corbel" panose="020B0503020204020204" pitchFamily="34" charset="0"/>
            </a:endParaRPr>
          </a:p>
        </p:txBody>
      </p:sp>
      <p:pic>
        <p:nvPicPr>
          <p:cNvPr id="10" name="图片 9" descr="baseline1.png">
            <a:extLst>
              <a:ext uri="{FF2B5EF4-FFF2-40B4-BE49-F238E27FC236}">
                <a16:creationId xmlns:a16="http://schemas.microsoft.com/office/drawing/2014/main" id="{5DD4649F-FE4B-FF42-B9D6-5A8C70D8D82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9551" y="3319378"/>
            <a:ext cx="3257158" cy="1698882"/>
          </a:xfrm>
          <a:prstGeom prst="rect">
            <a:avLst/>
          </a:prstGeom>
        </p:spPr>
      </p:pic>
      <p:pic>
        <p:nvPicPr>
          <p:cNvPr id="11" name="图片 10" descr="bps2.png">
            <a:extLst>
              <a:ext uri="{FF2B5EF4-FFF2-40B4-BE49-F238E27FC236}">
                <a16:creationId xmlns:a16="http://schemas.microsoft.com/office/drawing/2014/main" id="{AC2C1354-7528-784B-898C-73E1D6A1FEC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9551" y="3395578"/>
            <a:ext cx="3174945" cy="1676400"/>
          </a:xfrm>
          <a:prstGeom prst="rect">
            <a:avLst/>
          </a:prstGeom>
        </p:spPr>
      </p:pic>
      <p:pic>
        <p:nvPicPr>
          <p:cNvPr id="12" name="Picture 2" descr="C:\Users\Duke\Desktop\docs\MASc_Thesis\imgs\ND.jpg">
            <a:extLst>
              <a:ext uri="{FF2B5EF4-FFF2-40B4-BE49-F238E27FC236}">
                <a16:creationId xmlns:a16="http://schemas.microsoft.com/office/drawing/2014/main" id="{DDA977B4-777A-3F4A-8708-3020C5FBB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85551" y="3339946"/>
            <a:ext cx="2657475" cy="2314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EBE5-9DA1-844E-ABF3-9B4327F5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Experimental results -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20B5-5D98-3940-BDB9-F0032288B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BPS achieves the best performance of recall.</a:t>
            </a:r>
          </a:p>
          <a:p>
            <a:r>
              <a:rPr lang="en-US" dirty="0"/>
              <a:t>BPS costs much less time than the other algorithms.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69217-68E2-254A-B37B-D64F19681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87814-9FE9-A043-BF3F-BBD92CB96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37" y="3115606"/>
            <a:ext cx="8465844" cy="2815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344EBD-9314-F243-A334-FF7502EA8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438" y="2788358"/>
            <a:ext cx="7328393" cy="29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09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4E72-543F-5645-AC53-3B4230810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Survey about users’ preference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59DEF-BCD2-B142-8FA2-C62440E4F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Previous analysis is about users’ performance. How about their preference?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726CA-F06C-1B46-8325-184FE4E6C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33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AD5472-499A-2F45-9D75-E1A83CFA91EC}"/>
              </a:ext>
            </a:extLst>
          </p:cNvPr>
          <p:cNvGrpSpPr/>
          <p:nvPr/>
        </p:nvGrpSpPr>
        <p:grpSpPr>
          <a:xfrm>
            <a:off x="1401895" y="2712089"/>
            <a:ext cx="9359328" cy="2561251"/>
            <a:chOff x="1330873" y="2863009"/>
            <a:chExt cx="9359328" cy="25612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7E7DAB-CF8C-9E41-BCA7-488F2EEEF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73" y="3130307"/>
              <a:ext cx="9359328" cy="229395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650183-E5C9-1545-9F89-72C7032C7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297" y="2863009"/>
              <a:ext cx="7380000" cy="335450"/>
            </a:xfrm>
            <a:prstGeom prst="rect">
              <a:avLst/>
            </a:prstGeom>
          </p:spPr>
        </p:pic>
      </p:grpSp>
      <p:sp>
        <p:nvSpPr>
          <p:cNvPr id="10" name="ZoneTexte 59">
            <a:extLst>
              <a:ext uri="{FF2B5EF4-FFF2-40B4-BE49-F238E27FC236}">
                <a16:creationId xmlns:a16="http://schemas.microsoft.com/office/drawing/2014/main" id="{5E5D8BE5-AE27-5A4F-8012-2BE6767D413C}"/>
              </a:ext>
            </a:extLst>
          </p:cNvPr>
          <p:cNvSpPr txBox="1"/>
          <p:nvPr/>
        </p:nvSpPr>
        <p:spPr>
          <a:xfrm>
            <a:off x="4708125" y="5364919"/>
            <a:ext cx="45779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75% of users have highest preference in the BPS system</a:t>
            </a:r>
          </a:p>
        </p:txBody>
      </p:sp>
      <p:cxnSp>
        <p:nvCxnSpPr>
          <p:cNvPr id="11" name="Connecteur droit avec flèche 60">
            <a:extLst>
              <a:ext uri="{FF2B5EF4-FFF2-40B4-BE49-F238E27FC236}">
                <a16:creationId xmlns:a16="http://schemas.microsoft.com/office/drawing/2014/main" id="{25262FFA-6453-3544-8E0A-42E1606570C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204839" y="4687411"/>
            <a:ext cx="1503286" cy="115456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42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8B8687-CF38-704C-811F-B200047CC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26" y="305135"/>
            <a:ext cx="7449927" cy="1503786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8FD5-0B6D-9647-BE05-4578D4FF9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34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94BA6-934F-5D46-80EA-7FAA0971A9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12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32192-E42F-4545-B5D4-078E0C77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B00FD-E6A4-A940-BA8F-E566A1597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A" sz="3600" dirty="0"/>
              <a:t>A novel relevance – driven clustering framework for interactive visual search.</a:t>
            </a:r>
          </a:p>
          <a:p>
            <a:pPr lvl="1"/>
            <a:r>
              <a:rPr lang="en-CA" sz="3300" dirty="0"/>
              <a:t>Reformulating the EF1 optimization problem into MILP form.</a:t>
            </a:r>
          </a:p>
          <a:p>
            <a:pPr lvl="1"/>
            <a:r>
              <a:rPr lang="en-CA" sz="3300" dirty="0"/>
              <a:t>Two greedy strategies to solve this optimization problem.</a:t>
            </a:r>
          </a:p>
          <a:p>
            <a:pPr lvl="1">
              <a:buNone/>
            </a:pPr>
            <a:endParaRPr lang="en-CA" dirty="0"/>
          </a:p>
          <a:p>
            <a:r>
              <a:rPr lang="en-CA" sz="3600" dirty="0"/>
              <a:t>An offline evaluation of the algorithms.</a:t>
            </a:r>
          </a:p>
          <a:p>
            <a:pPr lvl="1"/>
            <a:r>
              <a:rPr lang="en-CA" sz="3300" dirty="0"/>
              <a:t>BPS clustering achieves a good approximation of the optimal solution.</a:t>
            </a:r>
          </a:p>
          <a:p>
            <a:pPr lvl="1"/>
            <a:r>
              <a:rPr lang="en-CA" sz="3300" dirty="0"/>
              <a:t>BPS greedy algorithms is very scalable and robust.</a:t>
            </a:r>
          </a:p>
          <a:p>
            <a:endParaRPr lang="en-CA" dirty="0"/>
          </a:p>
          <a:p>
            <a:r>
              <a:rPr lang="en-CA" sz="3600" dirty="0"/>
              <a:t>A user study with 24 participants.</a:t>
            </a:r>
          </a:p>
          <a:p>
            <a:pPr lvl="1"/>
            <a:r>
              <a:rPr lang="en-CA" sz="3300" dirty="0"/>
              <a:t>Greedy-driven system (BPS) has the best performance.</a:t>
            </a:r>
          </a:p>
          <a:p>
            <a:pPr lvl="1"/>
            <a:r>
              <a:rPr lang="en-CA" sz="3300" dirty="0"/>
              <a:t>75% of users have highest preference in the BPS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96457-0274-6642-A9CF-E2F1E851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1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458E-176D-5942-9F95-1FE57017A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my Collaborators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0238F-C7EB-5548-8386-A71C2EAC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A9BC18C-8CBB-B64F-A1EB-1D82C4ED9B2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595687" y="3570328"/>
            <a:ext cx="1466850" cy="187960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F89B81B1-FB97-9247-83AA-A91B7DCCF60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073265" y="3746540"/>
            <a:ext cx="1704975" cy="170338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B8FD0B-BEED-DA48-830D-FABEA5ED20B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429000" y="3149640"/>
            <a:ext cx="1800225" cy="4206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Scott </a:t>
            </a:r>
            <a:r>
              <a:rPr lang="en-US" dirty="0" err="1"/>
              <a:t>Sanner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97A5A05-8FE9-5943-BCB2-6036BFD7404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78015" y="3314740"/>
            <a:ext cx="1800225" cy="420688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err="1"/>
              <a:t>Yihao</a:t>
            </a:r>
            <a:r>
              <a:rPr lang="en-US" dirty="0"/>
              <a:t> Du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D17887-0918-BE46-B1D7-36A5920C0DE7}"/>
              </a:ext>
            </a:extLst>
          </p:cNvPr>
          <p:cNvSpPr txBox="1"/>
          <p:nvPr/>
        </p:nvSpPr>
        <p:spPr>
          <a:xfrm>
            <a:off x="4325323" y="1498781"/>
            <a:ext cx="3541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  <a:latin typeface="Corbel" panose="020B0503020204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8445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C830-E74E-6A4A-BAE4-F2851B45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3864E-DCEC-BC4A-933C-57A64542D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26" y="1452285"/>
            <a:ext cx="11318667" cy="4992581"/>
          </a:xfrm>
        </p:spPr>
        <p:txBody>
          <a:bodyPr>
            <a:normAutofit/>
          </a:bodyPr>
          <a:lstStyle/>
          <a:p>
            <a:r>
              <a:rPr lang="en-US" dirty="0"/>
              <a:t>Search results of </a:t>
            </a:r>
            <a:r>
              <a:rPr lang="en-US" dirty="0" err="1"/>
              <a:t>spatio</a:t>
            </a:r>
            <a:r>
              <a:rPr lang="en-US" dirty="0"/>
              <a:t>-temporal data are often displayed on a map or other visual interface.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Displaying all results often result in a saturated and unreadable display. </a:t>
            </a:r>
          </a:p>
          <a:p>
            <a:pPr lvl="1"/>
            <a:r>
              <a:rPr lang="en-US" dirty="0"/>
              <a:t>This will prevents users’ investigation. </a:t>
            </a:r>
          </a:p>
          <a:p>
            <a:r>
              <a:rPr lang="en-US" b="1" dirty="0">
                <a:solidFill>
                  <a:srgbClr val="FF0000"/>
                </a:solidFill>
              </a:rPr>
              <a:t>Solution: Clustering the elements in UI (</a:t>
            </a:r>
            <a:r>
              <a:rPr lang="en-US" b="1" i="1" dirty="0">
                <a:solidFill>
                  <a:srgbClr val="FF0000"/>
                </a:solidFill>
              </a:rPr>
              <a:t>k</a:t>
            </a:r>
            <a:r>
              <a:rPr lang="en-US" b="1" dirty="0">
                <a:solidFill>
                  <a:srgbClr val="FF0000"/>
                </a:solidFill>
              </a:rPr>
              <a:t>-means).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39316-7EAB-4942-83E3-4FA6CE93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21F7B-017E-9D44-818B-CCB7F74E5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866" y="2416289"/>
            <a:ext cx="4307386" cy="1957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9DD92C-CCCB-5645-A220-32B6CE963B2C}"/>
              </a:ext>
            </a:extLst>
          </p:cNvPr>
          <p:cNvSpPr txBox="1"/>
          <p:nvPr/>
        </p:nvSpPr>
        <p:spPr>
          <a:xfrm>
            <a:off x="8682945" y="2933327"/>
            <a:ext cx="2610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Use case:</a:t>
            </a:r>
            <a:r>
              <a:rPr lang="en-US" dirty="0">
                <a:solidFill>
                  <a:schemeClr val="tx2"/>
                </a:solidFill>
              </a:rPr>
              <a:t> Searching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Natural Disasters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over Tweets</a:t>
            </a:r>
          </a:p>
        </p:txBody>
      </p:sp>
    </p:spTree>
    <p:extLst>
      <p:ext uri="{BB962C8B-B14F-4D97-AF65-F5344CB8AC3E}">
        <p14:creationId xmlns:p14="http://schemas.microsoft.com/office/powerpoint/2010/main" val="369562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AF00-0EAA-C941-8237-B9DE5608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Clustering?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B919F-37D6-7243-A88C-8364CA6E1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Elements in the same cluster behave similarly with respect to information needs – clustering hypothesis.</a:t>
            </a:r>
          </a:p>
          <a:p>
            <a:r>
              <a:rPr lang="en-US" dirty="0"/>
              <a:t>By checking the cluster’s information, the user can get a clear overview of the elements in the cluster.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9B0FF-58AF-2D4B-BF7C-19DF2076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29DCEA-43C0-9746-9F57-3F99C8977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436" y="3446108"/>
            <a:ext cx="7216246" cy="327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0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CE58-A03E-CF4A-B6B6-9A5DBB0F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</a:t>
            </a:r>
            <a:r>
              <a:rPr lang="en-US" i="1" dirty="0"/>
              <a:t>k</a:t>
            </a:r>
            <a:r>
              <a:rPr lang="en-US" dirty="0"/>
              <a:t>-means?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7C42-2708-FC4E-8D9C-B52B3B97D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k</a:t>
            </a:r>
            <a:r>
              <a:rPr lang="en-US" dirty="0"/>
              <a:t>-means doesn’t take into account relevance.</a:t>
            </a:r>
          </a:p>
          <a:p>
            <a:pPr lvl="1"/>
            <a:r>
              <a:rPr lang="en-US" dirty="0"/>
              <a:t>Doesn’t guarantee to have highly relevant clusters.</a:t>
            </a:r>
          </a:p>
          <a:p>
            <a:r>
              <a:rPr lang="en-US" i="1" dirty="0"/>
              <a:t>k</a:t>
            </a:r>
            <a:r>
              <a:rPr lang="en-US" dirty="0"/>
              <a:t>-means requires the design of a complex distance metric.</a:t>
            </a:r>
          </a:p>
          <a:p>
            <a:pPr lvl="1"/>
            <a:r>
              <a:rPr lang="en-US" dirty="0"/>
              <a:t>Combining time, location and keyword distances.</a:t>
            </a:r>
          </a:p>
          <a:p>
            <a:r>
              <a:rPr lang="en-US" dirty="0"/>
              <a:t>Requires tuning </a:t>
            </a:r>
          </a:p>
          <a:p>
            <a:pPr lvl="1"/>
            <a:r>
              <a:rPr lang="en-US" dirty="0"/>
              <a:t>What value of </a:t>
            </a:r>
            <a:r>
              <a:rPr lang="en-US" i="1" dirty="0"/>
              <a:t>k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What distance metrics? How to combine them?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53F61-65FE-534B-BE50-F45B6916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9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D25E62C-CDBF-5A45-AD11-FD06B5D54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341040"/>
            <a:ext cx="8319775" cy="4410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D81DC2-FB2D-3D4A-8C60-B5E435393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Relevance-driven Clustering?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0D74B-C557-2F4F-989B-48F14E491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argue that it allows narrowing the clusters around core events.</a:t>
            </a:r>
          </a:p>
          <a:p>
            <a:pPr lvl="1"/>
            <a:r>
              <a:rPr lang="en-US" dirty="0"/>
              <a:t>Removes noisy elements that can be seen as irrelevant from an IR perspective.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E0419-47B2-D640-876B-3686FD4D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4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8B8687-CF38-704C-811F-B200047CC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26" y="305135"/>
            <a:ext cx="7449927" cy="1503786"/>
          </a:xfrm>
        </p:spPr>
        <p:txBody>
          <a:bodyPr>
            <a:normAutofit/>
          </a:bodyPr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8FD5-0B6D-9647-BE05-4578D4FF9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8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94BA6-934F-5D46-80EA-7FAA0971A9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74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7CDED-281C-BF41-A1BA-108C38820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9417E-2910-7B42-B204-550088EF9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query and its matching results, how to build </a:t>
            </a:r>
            <a:r>
              <a:rPr lang="en-US" b="1" dirty="0">
                <a:solidFill>
                  <a:srgbClr val="FF0000"/>
                </a:solidFill>
              </a:rPr>
              <a:t>the best clusters</a:t>
            </a:r>
            <a:r>
              <a:rPr lang="en-US" dirty="0"/>
              <a:t> under different constrains? </a:t>
            </a:r>
          </a:p>
          <a:p>
            <a:pPr lvl="1"/>
            <a:r>
              <a:rPr lang="en-US" dirty="0"/>
              <a:t>All elements have probabilistic score of relevance.</a:t>
            </a:r>
          </a:p>
          <a:p>
            <a:pPr lvl="2"/>
            <a:r>
              <a:rPr lang="en-US" dirty="0"/>
              <a:t>P(</a:t>
            </a:r>
            <a:r>
              <a:rPr lang="en-US" dirty="0" err="1"/>
              <a:t>q|d</a:t>
            </a:r>
            <a:r>
              <a:rPr lang="en-US" dirty="0"/>
              <a:t>): probability that the document generates the query.</a:t>
            </a:r>
          </a:p>
          <a:p>
            <a:pPr lvl="1"/>
            <a:r>
              <a:rPr lang="en-US" dirty="0"/>
              <a:t>A cluster is defined by three constrains: </a:t>
            </a:r>
          </a:p>
          <a:p>
            <a:pPr lvl="2"/>
            <a:r>
              <a:rPr lang="en-US" dirty="0"/>
              <a:t>Time: defining time window of a cluster.</a:t>
            </a:r>
          </a:p>
          <a:p>
            <a:pPr lvl="2"/>
            <a:r>
              <a:rPr lang="en-US" dirty="0"/>
              <a:t>Position: defining a geo-located bounding box of a cluster. </a:t>
            </a:r>
          </a:p>
          <a:p>
            <a:pPr lvl="2"/>
            <a:r>
              <a:rPr lang="en-US" dirty="0"/>
              <a:t>Keyword: defining a set of keyword to include/exclude from a cluster.</a:t>
            </a:r>
          </a:p>
          <a:p>
            <a:r>
              <a:rPr lang="en-US" dirty="0">
                <a:solidFill>
                  <a:srgbClr val="FF0000"/>
                </a:solidFill>
              </a:rPr>
              <a:t>Question: How to build the best clusters under constrains?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Clustering should take relevance score into account, but how?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A81E1-57C0-0B43-A1E7-028CA9FF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F9B7D-2A3F-994D-96F5-0564CCA72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729" y="1926591"/>
            <a:ext cx="4315562" cy="196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UNDLESS Fall 2015">
  <a:themeElements>
    <a:clrScheme name="Boundless2015">
      <a:dk1>
        <a:sysClr val="windowText" lastClr="000000"/>
      </a:dk1>
      <a:lt1>
        <a:sysClr val="window" lastClr="FFFFFF"/>
      </a:lt1>
      <a:dk2>
        <a:srgbClr val="002A5C"/>
      </a:dk2>
      <a:lt2>
        <a:srgbClr val="E7E6E6"/>
      </a:lt2>
      <a:accent1>
        <a:srgbClr val="008BA9"/>
      </a:accent1>
      <a:accent2>
        <a:srgbClr val="A5A5A5"/>
      </a:accent2>
      <a:accent3>
        <a:srgbClr val="7BA4D9"/>
      </a:accent3>
      <a:accent4>
        <a:srgbClr val="DAE5CD"/>
      </a:accent4>
      <a:accent5>
        <a:srgbClr val="FFE498"/>
      </a:accent5>
      <a:accent6>
        <a:srgbClr val="2AA6C8"/>
      </a:accent6>
      <a:hlink>
        <a:srgbClr val="008BA9"/>
      </a:hlink>
      <a:folHlink>
        <a:srgbClr val="7BA4D9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7461</TotalTime>
  <Words>1464</Words>
  <Application>Microsoft Macintosh PowerPoint</Application>
  <PresentationFormat>Widescreen</PresentationFormat>
  <Paragraphs>290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宋体</vt:lpstr>
      <vt:lpstr>华文楷体</vt:lpstr>
      <vt:lpstr>Arial</vt:lpstr>
      <vt:lpstr>Calibri</vt:lpstr>
      <vt:lpstr>Cambria Math</vt:lpstr>
      <vt:lpstr>Corbel</vt:lpstr>
      <vt:lpstr>Courier New</vt:lpstr>
      <vt:lpstr>BOUNDLESS Fall 2015</vt:lpstr>
      <vt:lpstr>Relevance- and Interface-driven Clustering for Visual Information Retrieval</vt:lpstr>
      <vt:lpstr>AGENDA</vt:lpstr>
      <vt:lpstr>Motivation</vt:lpstr>
      <vt:lpstr>Motivation</vt:lpstr>
      <vt:lpstr>Why Clustering?</vt:lpstr>
      <vt:lpstr>What’s wrong with k-means?</vt:lpstr>
      <vt:lpstr>Why Relevance-driven Clustering?</vt:lpstr>
      <vt:lpstr>Problem definition</vt:lpstr>
      <vt:lpstr>Problem Definition</vt:lpstr>
      <vt:lpstr>Problem Definition: What metric?</vt:lpstr>
      <vt:lpstr>Problem Definition: Deriving Expected F1-Score</vt:lpstr>
      <vt:lpstr>Problem Definition: Time Constraint</vt:lpstr>
      <vt:lpstr>Problem Definition: Position and Keyword Constrains</vt:lpstr>
      <vt:lpstr>Problem definition: Formulation</vt:lpstr>
      <vt:lpstr>Solution Framework</vt:lpstr>
      <vt:lpstr>Solution Framework – MILP</vt:lpstr>
      <vt:lpstr>Solution Framework</vt:lpstr>
      <vt:lpstr>Solution Framework – Greedy Algorithm (time)</vt:lpstr>
      <vt:lpstr>Solution Framework – Greedy Algorithm (time)</vt:lpstr>
      <vt:lpstr>Solution Framework – Greedy Algorithm (Position)</vt:lpstr>
      <vt:lpstr>Solution Framework – Greedy Algorithm (Keyword)</vt:lpstr>
      <vt:lpstr>Solution Framework – Multiple Constrains</vt:lpstr>
      <vt:lpstr>Solution Framework – Multiple Clusters</vt:lpstr>
      <vt:lpstr>Offline Experiment</vt:lpstr>
      <vt:lpstr>Offline Experiment</vt:lpstr>
      <vt:lpstr>F1-Score performance: varying #data</vt:lpstr>
      <vt:lpstr>Time complexity: varying #data</vt:lpstr>
      <vt:lpstr>F1-Score performance: varying λ</vt:lpstr>
      <vt:lpstr>Time complexity : varying λ</vt:lpstr>
      <vt:lpstr>Online Experiment</vt:lpstr>
      <vt:lpstr>User Experiment – algorithms evaluation </vt:lpstr>
      <vt:lpstr>User Experimental results - Recall</vt:lpstr>
      <vt:lpstr>Survey about users’ preference</vt:lpstr>
      <vt:lpstr>Conclusion</vt:lpstr>
      <vt:lpstr>Conclusion</vt:lpstr>
      <vt:lpstr>Thanks to my Collaborators 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Krawczyk</dc:creator>
  <cp:lastModifiedBy>Mohamed Reda Bouadjenek</cp:lastModifiedBy>
  <cp:revision>215</cp:revision>
  <cp:lastPrinted>2019-06-20T20:53:24Z</cp:lastPrinted>
  <dcterms:created xsi:type="dcterms:W3CDTF">2015-10-03T01:05:36Z</dcterms:created>
  <dcterms:modified xsi:type="dcterms:W3CDTF">2020-01-23T02:24:14Z</dcterms:modified>
</cp:coreProperties>
</file>